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43.xml" ContentType="application/vnd.openxmlformats-officedocument.presentationml.slide+xml"/>
  <Override PartName="/ppt/slides/slide44.xml" ContentType="application/vnd.openxmlformats-officedocument.presentationml.slide+xml"/>
  <Override PartName="/ppt/presentation.xml" ContentType="application/vnd.openxmlformats-officedocument.presentationml.presentation.main+xml"/>
  <Override PartName="/ppt/slides/slide4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9.xml" ContentType="application/vnd.openxmlformats-officedocument.presentationml.slide+xml"/>
  <Override PartName="/ppt/slides/slide31.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handoutMasterIdLst>
    <p:handoutMasterId r:id="rId50"/>
  </p:handoutMasterIdLst>
  <p:sldIdLst>
    <p:sldId id="256" r:id="rId5"/>
    <p:sldId id="258" r:id="rId6"/>
    <p:sldId id="257" r:id="rId7"/>
    <p:sldId id="285" r:id="rId8"/>
    <p:sldId id="259" r:id="rId9"/>
    <p:sldId id="261" r:id="rId10"/>
    <p:sldId id="260" r:id="rId11"/>
    <p:sldId id="263" r:id="rId12"/>
    <p:sldId id="262" r:id="rId13"/>
    <p:sldId id="265" r:id="rId14"/>
    <p:sldId id="264" r:id="rId15"/>
    <p:sldId id="289" r:id="rId16"/>
    <p:sldId id="290" r:id="rId17"/>
    <p:sldId id="267" r:id="rId18"/>
    <p:sldId id="270" r:id="rId19"/>
    <p:sldId id="271" r:id="rId20"/>
    <p:sldId id="272" r:id="rId21"/>
    <p:sldId id="282" r:id="rId22"/>
    <p:sldId id="273" r:id="rId23"/>
    <p:sldId id="275" r:id="rId24"/>
    <p:sldId id="276" r:id="rId25"/>
    <p:sldId id="277" r:id="rId26"/>
    <p:sldId id="278" r:id="rId27"/>
    <p:sldId id="280" r:id="rId28"/>
    <p:sldId id="286" r:id="rId29"/>
    <p:sldId id="298" r:id="rId30"/>
    <p:sldId id="268" r:id="rId31"/>
    <p:sldId id="283" r:id="rId32"/>
    <p:sldId id="281" r:id="rId33"/>
    <p:sldId id="301" r:id="rId34"/>
    <p:sldId id="299" r:id="rId35"/>
    <p:sldId id="284" r:id="rId36"/>
    <p:sldId id="296" r:id="rId37"/>
    <p:sldId id="300" r:id="rId38"/>
    <p:sldId id="303" r:id="rId39"/>
    <p:sldId id="291" r:id="rId40"/>
    <p:sldId id="297" r:id="rId41"/>
    <p:sldId id="292" r:id="rId42"/>
    <p:sldId id="302" r:id="rId43"/>
    <p:sldId id="293" r:id="rId44"/>
    <p:sldId id="294" r:id="rId45"/>
    <p:sldId id="295" r:id="rId46"/>
    <p:sldId id="305" r:id="rId47"/>
    <p:sldId id="304" r:id="rId4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64" y="-72"/>
      </p:cViewPr>
      <p:guideLst>
        <p:guide orient="horz" pos="2160"/>
        <p:guide pos="2880"/>
      </p:guideLst>
    </p:cSldViewPr>
  </p:slideViewPr>
  <p:notesTextViewPr>
    <p:cViewPr>
      <p:scale>
        <a:sx n="1" d="1"/>
        <a:sy n="1" d="1"/>
      </p:scale>
      <p:origin x="0" y="0"/>
    </p:cViewPr>
  </p:notesTextViewPr>
  <p:sorterViewPr>
    <p:cViewPr>
      <p:scale>
        <a:sx n="36" d="100"/>
        <a:sy n="3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ustomXml" Target="../customXml/item5.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210EA84-D9ED-44BA-9E96-C6BB34B7FBD3}" type="datetimeFigureOut">
              <a:rPr lang="en-GB" smtClean="0"/>
              <a:t>19/08/2014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GB" smtClean="0"/>
              <a:t>DTB/2012/L&amp;D/WSCC</a:t>
            </a:r>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0C6CD88-C688-440B-8B83-4C64958F056C}" type="slidenum">
              <a:rPr lang="en-GB" smtClean="0"/>
              <a:t>‹#›</a:t>
            </a:fld>
            <a:endParaRPr lang="en-GB"/>
          </a:p>
        </p:txBody>
      </p:sp>
    </p:spTree>
    <p:extLst>
      <p:ext uri="{BB962C8B-B14F-4D97-AF65-F5344CB8AC3E}">
        <p14:creationId xmlns:p14="http://schemas.microsoft.com/office/powerpoint/2010/main" val="324986235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2C7E0D7-814E-4534-9F84-CED15A61DE47}" type="datetimeFigureOut">
              <a:rPr lang="en-GB" smtClean="0"/>
              <a:t>19/08/2014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r>
              <a:rPr lang="en-GB" smtClean="0"/>
              <a:t>DTB/2012/L&amp;D/WSCC</a:t>
            </a:r>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1526E4B-C587-41C0-A09D-86AD7AF79315}" type="slidenum">
              <a:rPr lang="en-GB" smtClean="0"/>
              <a:t>‹#›</a:t>
            </a:fld>
            <a:endParaRPr lang="en-GB"/>
          </a:p>
        </p:txBody>
      </p:sp>
    </p:spTree>
    <p:extLst>
      <p:ext uri="{BB962C8B-B14F-4D97-AF65-F5344CB8AC3E}">
        <p14:creationId xmlns:p14="http://schemas.microsoft.com/office/powerpoint/2010/main" val="11804556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526E4B-C587-41C0-A09D-86AD7AF79315}" type="slidenum">
              <a:rPr lang="en-GB" smtClean="0"/>
              <a:t>6</a:t>
            </a:fld>
            <a:endParaRPr lang="en-GB" dirty="0"/>
          </a:p>
        </p:txBody>
      </p:sp>
      <p:sp>
        <p:nvSpPr>
          <p:cNvPr id="5" name="Footer Placeholder 4"/>
          <p:cNvSpPr>
            <a:spLocks noGrp="1"/>
          </p:cNvSpPr>
          <p:nvPr>
            <p:ph type="ftr" sz="quarter" idx="11"/>
          </p:nvPr>
        </p:nvSpPr>
        <p:spPr/>
        <p:txBody>
          <a:bodyPr/>
          <a:lstStyle/>
          <a:p>
            <a:r>
              <a:rPr lang="en-GB" dirty="0" smtClean="0"/>
              <a:t>DTB/2012/L&amp;D/WSCC</a:t>
            </a:r>
            <a:endParaRPr lang="en-GB" dirty="0"/>
          </a:p>
        </p:txBody>
      </p:sp>
    </p:spTree>
    <p:extLst>
      <p:ext uri="{BB962C8B-B14F-4D97-AF65-F5344CB8AC3E}">
        <p14:creationId xmlns:p14="http://schemas.microsoft.com/office/powerpoint/2010/main" val="321405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Links between</a:t>
            </a:r>
            <a:r>
              <a:rPr lang="en-GB" baseline="0" dirty="0" smtClean="0"/>
              <a:t> attachment theory and Range of Response to Loss (RLL) model</a:t>
            </a:r>
          </a:p>
          <a:p>
            <a:r>
              <a:rPr lang="en-GB" baseline="0" dirty="0" err="1" smtClean="0"/>
              <a:t>Machin</a:t>
            </a:r>
            <a:r>
              <a:rPr lang="en-GB" baseline="0" dirty="0" smtClean="0"/>
              <a:t>, L. (1980) Working with Loss &amp; Grief, Sage Publications</a:t>
            </a:r>
            <a:endParaRPr lang="en-GB" dirty="0"/>
          </a:p>
        </p:txBody>
      </p:sp>
      <p:sp>
        <p:nvSpPr>
          <p:cNvPr id="4" name="Slide Number Placeholder 3"/>
          <p:cNvSpPr>
            <a:spLocks noGrp="1"/>
          </p:cNvSpPr>
          <p:nvPr>
            <p:ph type="sldNum" sz="quarter" idx="10"/>
          </p:nvPr>
        </p:nvSpPr>
        <p:spPr/>
        <p:txBody>
          <a:bodyPr/>
          <a:lstStyle/>
          <a:p>
            <a:fld id="{81526E4B-C587-41C0-A09D-86AD7AF79315}" type="slidenum">
              <a:rPr lang="en-GB" smtClean="0"/>
              <a:t>18</a:t>
            </a:fld>
            <a:endParaRPr lang="en-GB"/>
          </a:p>
        </p:txBody>
      </p:sp>
      <p:sp>
        <p:nvSpPr>
          <p:cNvPr id="5" name="Footer Placeholder 4"/>
          <p:cNvSpPr>
            <a:spLocks noGrp="1"/>
          </p:cNvSpPr>
          <p:nvPr>
            <p:ph type="ftr" sz="quarter" idx="11"/>
          </p:nvPr>
        </p:nvSpPr>
        <p:spPr/>
        <p:txBody>
          <a:bodyPr/>
          <a:lstStyle/>
          <a:p>
            <a:r>
              <a:rPr lang="en-GB" smtClean="0"/>
              <a:t>DTB/2012/L&amp;D/WSCC</a:t>
            </a:r>
            <a:endParaRPr lang="en-GB"/>
          </a:p>
        </p:txBody>
      </p:sp>
    </p:spTree>
    <p:extLst>
      <p:ext uri="{BB962C8B-B14F-4D97-AF65-F5344CB8AC3E}">
        <p14:creationId xmlns:p14="http://schemas.microsoft.com/office/powerpoint/2010/main" val="91348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fld id="{FD792F1C-E812-4900-AE97-2C117BDA4124}" type="slidenum">
              <a:rPr lang="en-GB" smtClean="0"/>
              <a:t>‹#›</a:t>
            </a:fld>
            <a:endParaRPr lang="en-GB"/>
          </a:p>
        </p:txBody>
      </p:sp>
    </p:spTree>
    <p:extLst>
      <p:ext uri="{BB962C8B-B14F-4D97-AF65-F5344CB8AC3E}">
        <p14:creationId xmlns:p14="http://schemas.microsoft.com/office/powerpoint/2010/main" val="18485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FD792F1C-E812-4900-AE97-2C117BDA4124}" type="slidenum">
              <a:rPr lang="en-GB" smtClean="0"/>
              <a:t>‹#›</a:t>
            </a:fld>
            <a:endParaRPr lang="en-GB"/>
          </a:p>
        </p:txBody>
      </p:sp>
    </p:spTree>
    <p:extLst>
      <p:ext uri="{BB962C8B-B14F-4D97-AF65-F5344CB8AC3E}">
        <p14:creationId xmlns:p14="http://schemas.microsoft.com/office/powerpoint/2010/main" val="299084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8987" cy="51006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9263" y="274638"/>
            <a:ext cx="6026150" cy="5100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FD792F1C-E812-4900-AE97-2C117BDA4124}" type="slidenum">
              <a:rPr lang="en-GB" smtClean="0"/>
              <a:t>‹#›</a:t>
            </a:fld>
            <a:endParaRPr lang="en-GB"/>
          </a:p>
        </p:txBody>
      </p:sp>
    </p:spTree>
    <p:extLst>
      <p:ext uri="{BB962C8B-B14F-4D97-AF65-F5344CB8AC3E}">
        <p14:creationId xmlns:p14="http://schemas.microsoft.com/office/powerpoint/2010/main" val="40694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FD792F1C-E812-4900-AE97-2C117BDA4124}" type="slidenum">
              <a:rPr lang="en-GB" smtClean="0"/>
              <a:t>‹#›</a:t>
            </a:fld>
            <a:endParaRPr lang="en-GB"/>
          </a:p>
        </p:txBody>
      </p:sp>
    </p:spTree>
    <p:extLst>
      <p:ext uri="{BB962C8B-B14F-4D97-AF65-F5344CB8AC3E}">
        <p14:creationId xmlns:p14="http://schemas.microsoft.com/office/powerpoint/2010/main" val="111616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FD792F1C-E812-4900-AE97-2C117BDA4124}" type="slidenum">
              <a:rPr lang="en-GB" smtClean="0"/>
              <a:t>‹#›</a:t>
            </a:fld>
            <a:endParaRPr lang="en-GB"/>
          </a:p>
        </p:txBody>
      </p:sp>
    </p:spTree>
    <p:extLst>
      <p:ext uri="{BB962C8B-B14F-4D97-AF65-F5344CB8AC3E}">
        <p14:creationId xmlns:p14="http://schemas.microsoft.com/office/powerpoint/2010/main" val="165809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9263" y="1600200"/>
            <a:ext cx="4038600" cy="377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0263" y="1600200"/>
            <a:ext cx="4038600" cy="377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FD792F1C-E812-4900-AE97-2C117BDA4124}" type="slidenum">
              <a:rPr lang="en-GB" smtClean="0"/>
              <a:t>‹#›</a:t>
            </a:fld>
            <a:endParaRPr lang="en-GB"/>
          </a:p>
        </p:txBody>
      </p:sp>
    </p:spTree>
    <p:extLst>
      <p:ext uri="{BB962C8B-B14F-4D97-AF65-F5344CB8AC3E}">
        <p14:creationId xmlns:p14="http://schemas.microsoft.com/office/powerpoint/2010/main" val="372470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FD792F1C-E812-4900-AE97-2C117BDA4124}" type="slidenum">
              <a:rPr lang="en-GB" smtClean="0"/>
              <a:t>‹#›</a:t>
            </a:fld>
            <a:endParaRPr lang="en-GB"/>
          </a:p>
        </p:txBody>
      </p:sp>
    </p:spTree>
    <p:extLst>
      <p:ext uri="{BB962C8B-B14F-4D97-AF65-F5344CB8AC3E}">
        <p14:creationId xmlns:p14="http://schemas.microsoft.com/office/powerpoint/2010/main" val="11274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FD792F1C-E812-4900-AE97-2C117BDA4124}" type="slidenum">
              <a:rPr lang="en-GB" smtClean="0"/>
              <a:t>‹#›</a:t>
            </a:fld>
            <a:endParaRPr lang="en-GB"/>
          </a:p>
        </p:txBody>
      </p:sp>
    </p:spTree>
    <p:extLst>
      <p:ext uri="{BB962C8B-B14F-4D97-AF65-F5344CB8AC3E}">
        <p14:creationId xmlns:p14="http://schemas.microsoft.com/office/powerpoint/2010/main" val="2145893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FD792F1C-E812-4900-AE97-2C117BDA4124}" type="slidenum">
              <a:rPr lang="en-GB" smtClean="0"/>
              <a:t>‹#›</a:t>
            </a:fld>
            <a:endParaRPr lang="en-GB"/>
          </a:p>
        </p:txBody>
      </p:sp>
    </p:spTree>
    <p:extLst>
      <p:ext uri="{BB962C8B-B14F-4D97-AF65-F5344CB8AC3E}">
        <p14:creationId xmlns:p14="http://schemas.microsoft.com/office/powerpoint/2010/main" val="363580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FD792F1C-E812-4900-AE97-2C117BDA4124}" type="slidenum">
              <a:rPr lang="en-GB" smtClean="0"/>
              <a:t>‹#›</a:t>
            </a:fld>
            <a:endParaRPr lang="en-GB"/>
          </a:p>
        </p:txBody>
      </p:sp>
    </p:spTree>
    <p:extLst>
      <p:ext uri="{BB962C8B-B14F-4D97-AF65-F5344CB8AC3E}">
        <p14:creationId xmlns:p14="http://schemas.microsoft.com/office/powerpoint/2010/main" val="3865196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FD792F1C-E812-4900-AE97-2C117BDA4124}" type="slidenum">
              <a:rPr lang="en-GB" smtClean="0"/>
              <a:t>‹#›</a:t>
            </a:fld>
            <a:endParaRPr lang="en-GB"/>
          </a:p>
        </p:txBody>
      </p:sp>
    </p:spTree>
    <p:extLst>
      <p:ext uri="{BB962C8B-B14F-4D97-AF65-F5344CB8AC3E}">
        <p14:creationId xmlns:p14="http://schemas.microsoft.com/office/powerpoint/2010/main" val="319208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49263" y="1600200"/>
            <a:ext cx="8229600" cy="377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3318" name="Rectangle 6"/>
          <p:cNvSpPr>
            <a:spLocks noGrp="1" noChangeArrowheads="1"/>
          </p:cNvSpPr>
          <p:nvPr>
            <p:ph type="sldNum" sz="quarter" idx="4"/>
          </p:nvPr>
        </p:nvSpPr>
        <p:spPr bwMode="auto">
          <a:xfrm>
            <a:off x="8315325" y="6521450"/>
            <a:ext cx="828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atin typeface="+mn-lt"/>
              </a:defRPr>
            </a:lvl1pPr>
          </a:lstStyle>
          <a:p>
            <a:fld id="{FD792F1C-E812-4900-AE97-2C117BDA4124}" type="slidenum">
              <a:rPr lang="en-GB" smtClean="0"/>
              <a:t>‹#›</a:t>
            </a:fld>
            <a:endParaRPr lang="en-GB"/>
          </a:p>
        </p:txBody>
      </p:sp>
      <p:sp>
        <p:nvSpPr>
          <p:cNvPr id="1029" name="Text Box 8"/>
          <p:cNvSpPr txBox="1">
            <a:spLocks noChangeArrowheads="1"/>
          </p:cNvSpPr>
          <p:nvPr/>
        </p:nvSpPr>
        <p:spPr bwMode="auto">
          <a:xfrm>
            <a:off x="1687513" y="6426200"/>
            <a:ext cx="3708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mtClean="0">
                <a:solidFill>
                  <a:srgbClr val="0088BB"/>
                </a:solidFill>
                <a:latin typeface="Verdana" pitchFamily="34" charset="0"/>
              </a:rPr>
              <a:t>We help you develop yourself</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4400" b="1">
          <a:solidFill>
            <a:srgbClr val="0088BB"/>
          </a:solidFill>
          <a:latin typeface="+mj-lt"/>
          <a:ea typeface="+mj-ea"/>
          <a:cs typeface="+mj-cs"/>
        </a:defRPr>
      </a:lvl1pPr>
      <a:lvl2pPr algn="l" rtl="0" eaLnBrk="1" fontAlgn="base" hangingPunct="1">
        <a:spcBef>
          <a:spcPct val="0"/>
        </a:spcBef>
        <a:spcAft>
          <a:spcPct val="0"/>
        </a:spcAft>
        <a:defRPr sz="4400" b="1">
          <a:solidFill>
            <a:srgbClr val="0088BB"/>
          </a:solidFill>
          <a:latin typeface="Verdana" pitchFamily="34" charset="0"/>
        </a:defRPr>
      </a:lvl2pPr>
      <a:lvl3pPr algn="l" rtl="0" eaLnBrk="1" fontAlgn="base" hangingPunct="1">
        <a:spcBef>
          <a:spcPct val="0"/>
        </a:spcBef>
        <a:spcAft>
          <a:spcPct val="0"/>
        </a:spcAft>
        <a:defRPr sz="4400" b="1">
          <a:solidFill>
            <a:srgbClr val="0088BB"/>
          </a:solidFill>
          <a:latin typeface="Verdana" pitchFamily="34" charset="0"/>
        </a:defRPr>
      </a:lvl3pPr>
      <a:lvl4pPr algn="l" rtl="0" eaLnBrk="1" fontAlgn="base" hangingPunct="1">
        <a:spcBef>
          <a:spcPct val="0"/>
        </a:spcBef>
        <a:spcAft>
          <a:spcPct val="0"/>
        </a:spcAft>
        <a:defRPr sz="4400" b="1">
          <a:solidFill>
            <a:srgbClr val="0088BB"/>
          </a:solidFill>
          <a:latin typeface="Verdana" pitchFamily="34" charset="0"/>
        </a:defRPr>
      </a:lvl4pPr>
      <a:lvl5pPr algn="l" rtl="0" eaLnBrk="1" fontAlgn="base" hangingPunct="1">
        <a:spcBef>
          <a:spcPct val="0"/>
        </a:spcBef>
        <a:spcAft>
          <a:spcPct val="0"/>
        </a:spcAft>
        <a:defRPr sz="4400" b="1">
          <a:solidFill>
            <a:srgbClr val="0088BB"/>
          </a:solidFill>
          <a:latin typeface="Verdana" pitchFamily="34" charset="0"/>
        </a:defRPr>
      </a:lvl5pPr>
      <a:lvl6pPr marL="457200" algn="l" rtl="0" eaLnBrk="1" fontAlgn="base" hangingPunct="1">
        <a:spcBef>
          <a:spcPct val="0"/>
        </a:spcBef>
        <a:spcAft>
          <a:spcPct val="0"/>
        </a:spcAft>
        <a:defRPr sz="4400" b="1">
          <a:solidFill>
            <a:srgbClr val="0088BB"/>
          </a:solidFill>
          <a:latin typeface="Verdana" pitchFamily="34" charset="0"/>
        </a:defRPr>
      </a:lvl6pPr>
      <a:lvl7pPr marL="914400" algn="l" rtl="0" eaLnBrk="1" fontAlgn="base" hangingPunct="1">
        <a:spcBef>
          <a:spcPct val="0"/>
        </a:spcBef>
        <a:spcAft>
          <a:spcPct val="0"/>
        </a:spcAft>
        <a:defRPr sz="4400" b="1">
          <a:solidFill>
            <a:srgbClr val="0088BB"/>
          </a:solidFill>
          <a:latin typeface="Verdana" pitchFamily="34" charset="0"/>
        </a:defRPr>
      </a:lvl7pPr>
      <a:lvl8pPr marL="1371600" algn="l" rtl="0" eaLnBrk="1" fontAlgn="base" hangingPunct="1">
        <a:spcBef>
          <a:spcPct val="0"/>
        </a:spcBef>
        <a:spcAft>
          <a:spcPct val="0"/>
        </a:spcAft>
        <a:defRPr sz="4400" b="1">
          <a:solidFill>
            <a:srgbClr val="0088BB"/>
          </a:solidFill>
          <a:latin typeface="Verdana" pitchFamily="34" charset="0"/>
        </a:defRPr>
      </a:lvl8pPr>
      <a:lvl9pPr marL="1828800" algn="l" rtl="0" eaLnBrk="1" fontAlgn="base" hangingPunct="1">
        <a:spcBef>
          <a:spcPct val="0"/>
        </a:spcBef>
        <a:spcAft>
          <a:spcPct val="0"/>
        </a:spcAft>
        <a:defRPr sz="4400" b="1">
          <a:solidFill>
            <a:srgbClr val="0088BB"/>
          </a:solidFill>
          <a:latin typeface="Verdana" pitchFamily="34" charset="0"/>
        </a:defRPr>
      </a:lvl9pPr>
    </p:titleStyle>
    <p:bodyStyle>
      <a:lvl1pPr marL="342900" indent="-342900" algn="l" rtl="0" eaLnBrk="1" fontAlgn="base" hangingPunct="1">
        <a:spcBef>
          <a:spcPct val="20000"/>
        </a:spcBef>
        <a:spcAft>
          <a:spcPct val="0"/>
        </a:spcAft>
        <a:buClr>
          <a:srgbClr val="0088BB"/>
        </a:buClr>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winstonswish.org.uk/foryoungpeople/interact_dvdpage.asp?itemid=1531&amp;itemTitle=Nat+&amp;+Connie's+Story&amp;section=00010001000100120001&amp;sectionTitle=DVDs&amp;page=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winstonswish.org.uk/foryoungpeople/interact_dvdpage.asp?itemid=1530&amp;itemTitle=Germaine's+Story&amp;section=00010001000100120001&amp;sectionTitle=DVDs&amp;page=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ngminds.org.uk/assets/0000/0720/Feeling_Angry_.pdf" TargetMode="External"/><Relationship Id="rId2" Type="http://schemas.openxmlformats.org/officeDocument/2006/relationships/hyperlink" Target="http://www.youngminds.org.uk/for_parents/worried_about_your_child/divorce_separation?gclid=COnAxOOXpLQCFYXLtAodrVUAIQ" TargetMode="External"/><Relationship Id="rId1" Type="http://schemas.openxmlformats.org/officeDocument/2006/relationships/slideLayout" Target="../slideLayouts/slideLayout7.xml"/><Relationship Id="rId4" Type="http://schemas.openxmlformats.org/officeDocument/2006/relationships/hyperlink" Target="http://www.sesamestreet.org/parents/topicsandactivities/toolkits/divorce%20and%20Separation"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www.youngminds.org.uk/assets/0000/0427/070903_YM_Anger.mp3"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childbreavement.org.uk/" TargetMode="External"/><Relationship Id="rId2" Type="http://schemas.openxmlformats.org/officeDocument/2006/relationships/hyperlink" Target="http://www.clic.org.uk/" TargetMode="External"/><Relationship Id="rId1" Type="http://schemas.openxmlformats.org/officeDocument/2006/relationships/slideLayout" Target="../slideLayouts/slideLayout2.xml"/><Relationship Id="rId6" Type="http://schemas.openxmlformats.org/officeDocument/2006/relationships/hyperlink" Target="http://www.sesamestreet.org/parents/topicsandactivities/toolkits/divorce" TargetMode="External"/><Relationship Id="rId5" Type="http://schemas.openxmlformats.org/officeDocument/2006/relationships/hyperlink" Target="http://www.winstonswish.org.uk/" TargetMode="External"/><Relationship Id="rId4" Type="http://schemas.openxmlformats.org/officeDocument/2006/relationships/hyperlink" Target="http://www.sargent.org/"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www.childrenandwar.org/resources/grief-manua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Bereavement and Loss </a:t>
            </a:r>
            <a:r>
              <a:rPr lang="en-GB" sz="3200" dirty="0" smtClean="0"/>
              <a:t>for people supporting Children</a:t>
            </a:r>
            <a:endParaRPr lang="en-GB" sz="3200" dirty="0"/>
          </a:p>
        </p:txBody>
      </p:sp>
      <p:sp>
        <p:nvSpPr>
          <p:cNvPr id="3" name="Subtitle 2"/>
          <p:cNvSpPr>
            <a:spLocks noGrp="1"/>
          </p:cNvSpPr>
          <p:nvPr>
            <p:ph type="subTitle" idx="1"/>
          </p:nvPr>
        </p:nvSpPr>
        <p:spPr/>
        <p:txBody>
          <a:bodyPr/>
          <a:lstStyle/>
          <a:p>
            <a:r>
              <a:rPr lang="en-GB" dirty="0" smtClean="0"/>
              <a:t>Deborah </a:t>
            </a:r>
            <a:r>
              <a:rPr lang="en-GB" dirty="0" smtClean="0"/>
              <a:t>Boys</a:t>
            </a:r>
          </a:p>
          <a:p>
            <a:r>
              <a:rPr lang="en-GB" dirty="0" smtClean="0"/>
              <a:t>Learning and Development</a:t>
            </a:r>
            <a:endParaRPr lang="en-GB" dirty="0" smtClean="0"/>
          </a:p>
          <a:p>
            <a:r>
              <a:rPr lang="en-GB" dirty="0" smtClean="0"/>
              <a:t>West Sussex County Council</a:t>
            </a:r>
          </a:p>
        </p:txBody>
      </p:sp>
      <p:sp>
        <p:nvSpPr>
          <p:cNvPr id="4" name="Slide Number Placeholder 3"/>
          <p:cNvSpPr>
            <a:spLocks noGrp="1"/>
          </p:cNvSpPr>
          <p:nvPr>
            <p:ph type="sldNum" sz="quarter" idx="10"/>
          </p:nvPr>
        </p:nvSpPr>
        <p:spPr/>
        <p:txBody>
          <a:bodyPr/>
          <a:lstStyle/>
          <a:p>
            <a:fld id="{FD792F1C-E812-4900-AE97-2C117BDA4124}" type="slidenum">
              <a:rPr lang="en-GB" smtClean="0"/>
              <a:t>1</a:t>
            </a:fld>
            <a:endParaRPr lang="en-GB" dirty="0"/>
          </a:p>
        </p:txBody>
      </p:sp>
    </p:spTree>
    <p:extLst>
      <p:ext uri="{BB962C8B-B14F-4D97-AF65-F5344CB8AC3E}">
        <p14:creationId xmlns:p14="http://schemas.microsoft.com/office/powerpoint/2010/main" val="1071146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Break</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792F1C-E812-4900-AE97-2C117BDA4124}" type="slidenum">
              <a:rPr lang="en-GB" smtClean="0"/>
              <a:t>10</a:t>
            </a:fld>
            <a:endParaRPr lang="en-GB" dirty="0"/>
          </a:p>
        </p:txBody>
      </p:sp>
      <p:pic>
        <p:nvPicPr>
          <p:cNvPr id="1026" name="Picture 2" descr="C:\Users\dbfr9370\AppData\Local\Microsoft\Windows\Temporary Internet Files\Content.IE5\NEMN3TYO\MM90023655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79713" y="1988840"/>
            <a:ext cx="441649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834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GB" dirty="0"/>
              <a:t>Factors that can influence </a:t>
            </a:r>
            <a:r>
              <a:rPr lang="en-GB" dirty="0" smtClean="0"/>
              <a:t>bereavement and loss</a:t>
            </a:r>
            <a:endParaRPr lang="en-GB" dirty="0"/>
          </a:p>
        </p:txBody>
      </p:sp>
      <p:sp>
        <p:nvSpPr>
          <p:cNvPr id="10243" name="Rectangle 3"/>
          <p:cNvSpPr>
            <a:spLocks noGrp="1" noChangeArrowheads="1"/>
          </p:cNvSpPr>
          <p:nvPr>
            <p:ph idx="1"/>
          </p:nvPr>
        </p:nvSpPr>
        <p:spPr/>
        <p:txBody>
          <a:bodyPr/>
          <a:lstStyle/>
          <a:p>
            <a:pPr>
              <a:lnSpc>
                <a:spcPct val="90000"/>
              </a:lnSpc>
            </a:pPr>
            <a:r>
              <a:rPr lang="en-GB" sz="2800" dirty="0"/>
              <a:t>The timing of the loss</a:t>
            </a:r>
          </a:p>
          <a:p>
            <a:pPr>
              <a:lnSpc>
                <a:spcPct val="90000"/>
              </a:lnSpc>
            </a:pPr>
            <a:r>
              <a:rPr lang="en-GB" sz="2800" dirty="0"/>
              <a:t>The occurrence of several losses or of loss with other major lifecycle changes</a:t>
            </a:r>
          </a:p>
          <a:p>
            <a:pPr>
              <a:lnSpc>
                <a:spcPct val="90000"/>
              </a:lnSpc>
            </a:pPr>
            <a:r>
              <a:rPr lang="en-GB" sz="2800" dirty="0"/>
              <a:t>A history of traumatic loss and unresolved mourning</a:t>
            </a:r>
          </a:p>
          <a:p>
            <a:pPr>
              <a:lnSpc>
                <a:spcPct val="90000"/>
              </a:lnSpc>
            </a:pPr>
            <a:r>
              <a:rPr lang="en-GB" sz="2800" dirty="0"/>
              <a:t>The nature of the death</a:t>
            </a:r>
          </a:p>
          <a:p>
            <a:pPr>
              <a:lnSpc>
                <a:spcPct val="90000"/>
              </a:lnSpc>
            </a:pPr>
            <a:r>
              <a:rPr lang="en-GB" sz="2800" dirty="0"/>
              <a:t>The significance and function of the person </a:t>
            </a:r>
          </a:p>
        </p:txBody>
      </p:sp>
      <p:sp>
        <p:nvSpPr>
          <p:cNvPr id="2" name="Slide Number Placeholder 1"/>
          <p:cNvSpPr>
            <a:spLocks noGrp="1"/>
          </p:cNvSpPr>
          <p:nvPr>
            <p:ph type="sldNum" sz="quarter" idx="10"/>
          </p:nvPr>
        </p:nvSpPr>
        <p:spPr/>
        <p:txBody>
          <a:bodyPr/>
          <a:lstStyle/>
          <a:p>
            <a:fld id="{FD792F1C-E812-4900-AE97-2C117BDA4124}" type="slidenum">
              <a:rPr lang="en-GB" smtClean="0"/>
              <a:t>11</a:t>
            </a:fld>
            <a:endParaRPr lang="en-GB" dirty="0"/>
          </a:p>
        </p:txBody>
      </p:sp>
    </p:spTree>
    <p:extLst>
      <p:ext uri="{BB962C8B-B14F-4D97-AF65-F5344CB8AC3E}">
        <p14:creationId xmlns:p14="http://schemas.microsoft.com/office/powerpoint/2010/main" val="3076705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Relationships</a:t>
            </a:r>
            <a:endParaRPr lang="en-GB" dirty="0"/>
          </a:p>
        </p:txBody>
      </p:sp>
      <p:sp>
        <p:nvSpPr>
          <p:cNvPr id="3" name="Content Placeholder 2"/>
          <p:cNvSpPr>
            <a:spLocks noGrp="1"/>
          </p:cNvSpPr>
          <p:nvPr>
            <p:ph idx="1"/>
          </p:nvPr>
        </p:nvSpPr>
        <p:spPr/>
        <p:txBody>
          <a:bodyPr/>
          <a:lstStyle/>
          <a:p>
            <a:r>
              <a:rPr lang="en-GB" dirty="0" smtClean="0"/>
              <a:t>Problematic relationships in childhood are particularly damaging.</a:t>
            </a:r>
          </a:p>
          <a:p>
            <a:r>
              <a:rPr lang="en-GB" dirty="0" smtClean="0"/>
              <a:t>Mistrust, shame and guilt are linked to young people who have experienced unsupported separation from parents, inconsistent parenting, physical violence, sexual abuse</a:t>
            </a:r>
            <a:endParaRPr lang="en-GB" dirty="0"/>
          </a:p>
        </p:txBody>
      </p:sp>
      <p:sp>
        <p:nvSpPr>
          <p:cNvPr id="4" name="Slide Number Placeholder 3"/>
          <p:cNvSpPr>
            <a:spLocks noGrp="1"/>
          </p:cNvSpPr>
          <p:nvPr>
            <p:ph type="sldNum" sz="quarter" idx="10"/>
          </p:nvPr>
        </p:nvSpPr>
        <p:spPr/>
        <p:txBody>
          <a:bodyPr/>
          <a:lstStyle/>
          <a:p>
            <a:fld id="{FD792F1C-E812-4900-AE97-2C117BDA4124}" type="slidenum">
              <a:rPr lang="en-GB" smtClean="0"/>
              <a:t>12</a:t>
            </a:fld>
            <a:endParaRPr lang="en-GB" dirty="0"/>
          </a:p>
        </p:txBody>
      </p:sp>
    </p:spTree>
    <p:extLst>
      <p:ext uri="{BB962C8B-B14F-4D97-AF65-F5344CB8AC3E}">
        <p14:creationId xmlns:p14="http://schemas.microsoft.com/office/powerpoint/2010/main" val="854868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92500" lnSpcReduction="20000"/>
          </a:bodyPr>
          <a:lstStyle/>
          <a:p>
            <a:r>
              <a:rPr lang="en-GB" dirty="0" err="1" smtClean="0"/>
              <a:t>Fahlberg</a:t>
            </a:r>
            <a:r>
              <a:rPr lang="en-GB" dirty="0" smtClean="0"/>
              <a:t> talks about the fact that the consequences of multiple moves in foster care means that children are ‘particularly’ vulnerable to severe problems in the development of social emotions, carrying with it long-term implications for interpersonal relationships, conscience development and self esteem (1994; 138)</a:t>
            </a:r>
            <a:endParaRPr lang="en-GB" dirty="0"/>
          </a:p>
        </p:txBody>
      </p:sp>
      <p:sp>
        <p:nvSpPr>
          <p:cNvPr id="4" name="Slide Number Placeholder 3"/>
          <p:cNvSpPr>
            <a:spLocks noGrp="1"/>
          </p:cNvSpPr>
          <p:nvPr>
            <p:ph type="sldNum" sz="quarter" idx="10"/>
          </p:nvPr>
        </p:nvSpPr>
        <p:spPr/>
        <p:txBody>
          <a:bodyPr/>
          <a:lstStyle/>
          <a:p>
            <a:fld id="{FD792F1C-E812-4900-AE97-2C117BDA4124}" type="slidenum">
              <a:rPr lang="en-GB" smtClean="0"/>
              <a:t>13</a:t>
            </a:fld>
            <a:endParaRPr lang="en-GB"/>
          </a:p>
        </p:txBody>
      </p:sp>
    </p:spTree>
    <p:extLst>
      <p:ext uri="{BB962C8B-B14F-4D97-AF65-F5344CB8AC3E}">
        <p14:creationId xmlns:p14="http://schemas.microsoft.com/office/powerpoint/2010/main" val="2598779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GB"/>
              <a:t>Current theories of grief and bereavement</a:t>
            </a:r>
          </a:p>
        </p:txBody>
      </p:sp>
      <p:sp>
        <p:nvSpPr>
          <p:cNvPr id="11267" name="Rectangle 3"/>
          <p:cNvSpPr>
            <a:spLocks noGrp="1" noChangeArrowheads="1"/>
          </p:cNvSpPr>
          <p:nvPr>
            <p:ph idx="1"/>
          </p:nvPr>
        </p:nvSpPr>
        <p:spPr/>
        <p:txBody>
          <a:bodyPr/>
          <a:lstStyle/>
          <a:p>
            <a:pPr>
              <a:buFont typeface="Wingdings" pitchFamily="2" charset="2"/>
              <a:buNone/>
            </a:pPr>
            <a:endParaRPr lang="en-GB" dirty="0"/>
          </a:p>
          <a:p>
            <a:pPr>
              <a:buFont typeface="Wingdings" pitchFamily="2" charset="2"/>
              <a:buNone/>
            </a:pPr>
            <a:r>
              <a:rPr lang="en-GB" dirty="0"/>
              <a:t>The notion that a satisfactory </a:t>
            </a:r>
            <a:r>
              <a:rPr lang="en-GB" dirty="0" smtClean="0"/>
              <a:t>outcome</a:t>
            </a:r>
          </a:p>
          <a:p>
            <a:pPr>
              <a:buFont typeface="Wingdings" pitchFamily="2" charset="2"/>
              <a:buNone/>
            </a:pPr>
            <a:r>
              <a:rPr lang="en-GB" dirty="0" smtClean="0"/>
              <a:t>in </a:t>
            </a:r>
            <a:r>
              <a:rPr lang="en-GB" dirty="0"/>
              <a:t>loss or bereavement </a:t>
            </a:r>
            <a:r>
              <a:rPr lang="en-GB"/>
              <a:t>depends </a:t>
            </a:r>
            <a:r>
              <a:rPr lang="en-GB" smtClean="0"/>
              <a:t>upon</a:t>
            </a:r>
          </a:p>
          <a:p>
            <a:pPr>
              <a:buFont typeface="Wingdings" pitchFamily="2" charset="2"/>
              <a:buNone/>
            </a:pPr>
            <a:r>
              <a:rPr lang="en-GB" smtClean="0"/>
              <a:t>emotional </a:t>
            </a:r>
            <a:r>
              <a:rPr lang="en-GB" dirty="0"/>
              <a:t>expression of grief  </a:t>
            </a:r>
            <a:endParaRPr lang="en-GB" dirty="0" smtClean="0"/>
          </a:p>
          <a:p>
            <a:pPr>
              <a:buFont typeface="Wingdings" pitchFamily="2" charset="2"/>
              <a:buNone/>
            </a:pPr>
            <a:endParaRPr lang="en-GB" dirty="0" smtClean="0"/>
          </a:p>
          <a:p>
            <a:pPr algn="r">
              <a:buFont typeface="Wingdings" pitchFamily="2" charset="2"/>
              <a:buNone/>
            </a:pPr>
            <a:r>
              <a:rPr lang="en-GB" dirty="0" smtClean="0"/>
              <a:t>Sigmund Freud</a:t>
            </a:r>
          </a:p>
          <a:p>
            <a:pPr>
              <a:buFont typeface="Wingdings" pitchFamily="2" charset="2"/>
              <a:buNone/>
            </a:pPr>
            <a:r>
              <a:rPr lang="en-GB" dirty="0" smtClean="0"/>
              <a:t> </a:t>
            </a:r>
            <a:endParaRPr lang="en-GB" dirty="0"/>
          </a:p>
        </p:txBody>
      </p:sp>
      <p:sp>
        <p:nvSpPr>
          <p:cNvPr id="2" name="Slide Number Placeholder 1"/>
          <p:cNvSpPr>
            <a:spLocks noGrp="1"/>
          </p:cNvSpPr>
          <p:nvPr>
            <p:ph type="sldNum" sz="quarter" idx="10"/>
          </p:nvPr>
        </p:nvSpPr>
        <p:spPr/>
        <p:txBody>
          <a:bodyPr/>
          <a:lstStyle/>
          <a:p>
            <a:fld id="{FD792F1C-E812-4900-AE97-2C117BDA4124}" type="slidenum">
              <a:rPr lang="en-GB" smtClean="0"/>
              <a:t>14</a:t>
            </a:fld>
            <a:endParaRPr lang="en-GB"/>
          </a:p>
        </p:txBody>
      </p:sp>
    </p:spTree>
    <p:extLst>
      <p:ext uri="{BB962C8B-B14F-4D97-AF65-F5344CB8AC3E}">
        <p14:creationId xmlns:p14="http://schemas.microsoft.com/office/powerpoint/2010/main" val="1073590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t>Worden (2003)</a:t>
            </a:r>
          </a:p>
        </p:txBody>
      </p:sp>
      <p:sp>
        <p:nvSpPr>
          <p:cNvPr id="27651" name="Rectangle 3"/>
          <p:cNvSpPr>
            <a:spLocks noGrp="1" noChangeArrowheads="1"/>
          </p:cNvSpPr>
          <p:nvPr>
            <p:ph idx="1"/>
          </p:nvPr>
        </p:nvSpPr>
        <p:spPr/>
        <p:txBody>
          <a:bodyPr/>
          <a:lstStyle/>
          <a:p>
            <a:pPr>
              <a:buFont typeface="Wingdings" pitchFamily="2" charset="2"/>
              <a:buNone/>
            </a:pPr>
            <a:endParaRPr lang="en-GB" dirty="0"/>
          </a:p>
          <a:p>
            <a:pPr>
              <a:buFont typeface="Wingdings" pitchFamily="2" charset="2"/>
              <a:buNone/>
            </a:pPr>
            <a:r>
              <a:rPr lang="en-GB" dirty="0"/>
              <a:t>The process of adjustment to </a:t>
            </a:r>
            <a:r>
              <a:rPr lang="en-GB" dirty="0" smtClean="0"/>
              <a:t>loss</a:t>
            </a:r>
          </a:p>
          <a:p>
            <a:pPr>
              <a:buFont typeface="Wingdings" pitchFamily="2" charset="2"/>
              <a:buNone/>
            </a:pPr>
            <a:r>
              <a:rPr lang="en-GB" dirty="0" smtClean="0"/>
              <a:t>commonly </a:t>
            </a:r>
            <a:r>
              <a:rPr lang="en-GB" dirty="0"/>
              <a:t>known as </a:t>
            </a:r>
            <a:r>
              <a:rPr lang="en-GB" dirty="0">
                <a:latin typeface="Times New Roman"/>
              </a:rPr>
              <a:t>‘</a:t>
            </a:r>
            <a:r>
              <a:rPr lang="en-GB" dirty="0"/>
              <a:t>grief work</a:t>
            </a:r>
            <a:r>
              <a:rPr lang="en-GB" dirty="0">
                <a:latin typeface="Times New Roman"/>
              </a:rPr>
              <a:t>’</a:t>
            </a:r>
            <a:r>
              <a:rPr lang="en-GB" dirty="0"/>
              <a:t> </a:t>
            </a:r>
            <a:r>
              <a:rPr lang="en-GB" dirty="0" smtClean="0"/>
              <a:t>using</a:t>
            </a:r>
          </a:p>
          <a:p>
            <a:pPr>
              <a:buFont typeface="Wingdings" pitchFamily="2" charset="2"/>
              <a:buNone/>
            </a:pPr>
            <a:r>
              <a:rPr lang="en-GB" dirty="0" smtClean="0"/>
              <a:t>grief </a:t>
            </a:r>
            <a:r>
              <a:rPr lang="en-GB" dirty="0"/>
              <a:t>counselling and grief therapy </a:t>
            </a:r>
            <a:endParaRPr lang="en-GB" dirty="0" smtClean="0"/>
          </a:p>
          <a:p>
            <a:pPr>
              <a:buFont typeface="Wingdings" pitchFamily="2" charset="2"/>
              <a:buNone/>
            </a:pPr>
            <a:endParaRPr lang="en-GB" dirty="0"/>
          </a:p>
          <a:p>
            <a:pPr algn="r">
              <a:buFont typeface="Wingdings" pitchFamily="2" charset="2"/>
              <a:buNone/>
            </a:pPr>
            <a:r>
              <a:rPr lang="en-GB" dirty="0" smtClean="0"/>
              <a:t>(</a:t>
            </a:r>
            <a:r>
              <a:rPr lang="en-GB" dirty="0"/>
              <a:t>Worden, 2003)</a:t>
            </a:r>
          </a:p>
          <a:p>
            <a:pPr>
              <a:buFont typeface="Wingdings" pitchFamily="2" charset="2"/>
              <a:buNone/>
            </a:pPr>
            <a:endParaRPr lang="en-GB" dirty="0"/>
          </a:p>
          <a:p>
            <a:endParaRPr lang="en-GB" dirty="0"/>
          </a:p>
        </p:txBody>
      </p:sp>
      <p:sp>
        <p:nvSpPr>
          <p:cNvPr id="2" name="Slide Number Placeholder 1"/>
          <p:cNvSpPr>
            <a:spLocks noGrp="1"/>
          </p:cNvSpPr>
          <p:nvPr>
            <p:ph type="sldNum" sz="quarter" idx="10"/>
          </p:nvPr>
        </p:nvSpPr>
        <p:spPr/>
        <p:txBody>
          <a:bodyPr/>
          <a:lstStyle/>
          <a:p>
            <a:fld id="{FD792F1C-E812-4900-AE97-2C117BDA4124}" type="slidenum">
              <a:rPr lang="en-GB" smtClean="0"/>
              <a:t>15</a:t>
            </a:fld>
            <a:endParaRPr lang="en-GB"/>
          </a:p>
        </p:txBody>
      </p:sp>
    </p:spTree>
    <p:extLst>
      <p:ext uri="{BB962C8B-B14F-4D97-AF65-F5344CB8AC3E}">
        <p14:creationId xmlns:p14="http://schemas.microsoft.com/office/powerpoint/2010/main" val="1093848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t>The four tasks of grieving</a:t>
            </a:r>
          </a:p>
        </p:txBody>
      </p:sp>
      <p:sp>
        <p:nvSpPr>
          <p:cNvPr id="29699" name="Rectangle 3"/>
          <p:cNvSpPr>
            <a:spLocks noGrp="1" noChangeArrowheads="1"/>
          </p:cNvSpPr>
          <p:nvPr>
            <p:ph idx="1"/>
          </p:nvPr>
        </p:nvSpPr>
        <p:spPr/>
        <p:txBody>
          <a:bodyPr/>
          <a:lstStyle/>
          <a:p>
            <a:r>
              <a:rPr lang="en-GB"/>
              <a:t>To accept the reality of the loss</a:t>
            </a:r>
          </a:p>
          <a:p>
            <a:r>
              <a:rPr lang="en-GB"/>
              <a:t>To work through the pain of grief</a:t>
            </a:r>
          </a:p>
          <a:p>
            <a:r>
              <a:rPr lang="en-GB"/>
              <a:t>To adjust to the environment without the deceased</a:t>
            </a:r>
          </a:p>
          <a:p>
            <a:r>
              <a:rPr lang="en-GB"/>
              <a:t>To emotionally relocate the deceased and move on with life</a:t>
            </a:r>
          </a:p>
          <a:p>
            <a:pPr algn="r">
              <a:buFont typeface="Wingdings" pitchFamily="2" charset="2"/>
              <a:buNone/>
            </a:pPr>
            <a:r>
              <a:rPr lang="en-GB"/>
              <a:t>Worden, 1991</a:t>
            </a:r>
          </a:p>
          <a:p>
            <a:endParaRPr lang="en-GB"/>
          </a:p>
        </p:txBody>
      </p:sp>
      <p:sp>
        <p:nvSpPr>
          <p:cNvPr id="2" name="Slide Number Placeholder 1"/>
          <p:cNvSpPr>
            <a:spLocks noGrp="1"/>
          </p:cNvSpPr>
          <p:nvPr>
            <p:ph type="sldNum" sz="quarter" idx="10"/>
          </p:nvPr>
        </p:nvSpPr>
        <p:spPr/>
        <p:txBody>
          <a:bodyPr/>
          <a:lstStyle/>
          <a:p>
            <a:fld id="{FD792F1C-E812-4900-AE97-2C117BDA4124}" type="slidenum">
              <a:rPr lang="en-GB" smtClean="0"/>
              <a:t>16</a:t>
            </a:fld>
            <a:endParaRPr lang="en-GB"/>
          </a:p>
        </p:txBody>
      </p:sp>
    </p:spTree>
    <p:extLst>
      <p:ext uri="{BB962C8B-B14F-4D97-AF65-F5344CB8AC3E}">
        <p14:creationId xmlns:p14="http://schemas.microsoft.com/office/powerpoint/2010/main" val="658642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en-GB"/>
          </a:p>
        </p:txBody>
      </p:sp>
      <p:sp>
        <p:nvSpPr>
          <p:cNvPr id="26627" name="Rectangle 3"/>
          <p:cNvSpPr>
            <a:spLocks noGrp="1" noChangeArrowheads="1"/>
          </p:cNvSpPr>
          <p:nvPr>
            <p:ph idx="1"/>
          </p:nvPr>
        </p:nvSpPr>
        <p:spPr/>
        <p:txBody>
          <a:bodyPr>
            <a:normAutofit fontScale="92500" lnSpcReduction="10000"/>
          </a:bodyPr>
          <a:lstStyle/>
          <a:p>
            <a:r>
              <a:rPr lang="en-GB" dirty="0"/>
              <a:t>Theories of counselling intervention through creation of a safe base in which to explore feelings and concerns.  </a:t>
            </a:r>
          </a:p>
          <a:p>
            <a:endParaRPr lang="en-GB" dirty="0"/>
          </a:p>
          <a:p>
            <a:r>
              <a:rPr lang="en-GB" dirty="0"/>
              <a:t>Attachment theory which promotes security (Holmes, 1993); Person centred approach (Rogers, 1961, 1980</a:t>
            </a:r>
            <a:r>
              <a:rPr lang="en-GB" dirty="0" smtClean="0"/>
              <a:t>), (Ainsworth, 1978)</a:t>
            </a:r>
            <a:endParaRPr lang="en-GB" dirty="0"/>
          </a:p>
        </p:txBody>
      </p:sp>
      <p:sp>
        <p:nvSpPr>
          <p:cNvPr id="2" name="Slide Number Placeholder 1"/>
          <p:cNvSpPr>
            <a:spLocks noGrp="1"/>
          </p:cNvSpPr>
          <p:nvPr>
            <p:ph type="sldNum" sz="quarter" idx="10"/>
          </p:nvPr>
        </p:nvSpPr>
        <p:spPr/>
        <p:txBody>
          <a:bodyPr/>
          <a:lstStyle/>
          <a:p>
            <a:fld id="{FD792F1C-E812-4900-AE97-2C117BDA4124}" type="slidenum">
              <a:rPr lang="en-GB" smtClean="0"/>
              <a:t>17</a:t>
            </a:fld>
            <a:endParaRPr lang="en-GB"/>
          </a:p>
        </p:txBody>
      </p:sp>
    </p:spTree>
    <p:extLst>
      <p:ext uri="{BB962C8B-B14F-4D97-AF65-F5344CB8AC3E}">
        <p14:creationId xmlns:p14="http://schemas.microsoft.com/office/powerpoint/2010/main" val="1825296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Attachment Theory</a:t>
            </a:r>
            <a:endParaRPr lang="en-GB" dirty="0"/>
          </a:p>
        </p:txBody>
      </p:sp>
      <p:sp>
        <p:nvSpPr>
          <p:cNvPr id="3" name="Content Placeholder 2"/>
          <p:cNvSpPr>
            <a:spLocks noGrp="1"/>
          </p:cNvSpPr>
          <p:nvPr>
            <p:ph sz="half" idx="1"/>
          </p:nvPr>
        </p:nvSpPr>
        <p:spPr/>
        <p:txBody>
          <a:bodyPr/>
          <a:lstStyle/>
          <a:p>
            <a:r>
              <a:rPr lang="en-GB" dirty="0" smtClean="0"/>
              <a:t>Anxious/</a:t>
            </a:r>
          </a:p>
          <a:p>
            <a:pPr marL="0" indent="0">
              <a:buNone/>
            </a:pPr>
            <a:r>
              <a:rPr lang="en-GB" dirty="0"/>
              <a:t>	</a:t>
            </a:r>
            <a:r>
              <a:rPr lang="en-GB" dirty="0" smtClean="0"/>
              <a:t>Ambivalent 	attachment</a:t>
            </a:r>
          </a:p>
          <a:p>
            <a:pPr marL="0" indent="0">
              <a:buNone/>
            </a:pPr>
            <a:endParaRPr lang="en-GB" dirty="0" smtClean="0"/>
          </a:p>
          <a:p>
            <a:r>
              <a:rPr lang="en-GB" dirty="0" smtClean="0"/>
              <a:t>Secure attachment</a:t>
            </a:r>
          </a:p>
          <a:p>
            <a:endParaRPr lang="en-GB" dirty="0" smtClean="0"/>
          </a:p>
          <a:p>
            <a:r>
              <a:rPr lang="en-GB" dirty="0" smtClean="0"/>
              <a:t>Avoidant attachment</a:t>
            </a:r>
            <a:endParaRPr lang="en-GB" dirty="0"/>
          </a:p>
        </p:txBody>
      </p:sp>
      <p:sp>
        <p:nvSpPr>
          <p:cNvPr id="4" name="Content Placeholder 3"/>
          <p:cNvSpPr>
            <a:spLocks noGrp="1"/>
          </p:cNvSpPr>
          <p:nvPr>
            <p:ph sz="half" idx="2"/>
          </p:nvPr>
        </p:nvSpPr>
        <p:spPr/>
        <p:txBody>
          <a:bodyPr/>
          <a:lstStyle/>
          <a:p>
            <a:r>
              <a:rPr lang="en-GB" dirty="0" smtClean="0"/>
              <a:t>Overwhelmed loss response and anxious</a:t>
            </a:r>
          </a:p>
          <a:p>
            <a:endParaRPr lang="en-GB" dirty="0"/>
          </a:p>
          <a:p>
            <a:r>
              <a:rPr lang="en-GB" dirty="0" smtClean="0"/>
              <a:t>Balanced/resilient loss response</a:t>
            </a:r>
          </a:p>
          <a:p>
            <a:endParaRPr lang="en-GB" dirty="0" smtClean="0"/>
          </a:p>
          <a:p>
            <a:r>
              <a:rPr lang="en-GB" dirty="0" smtClean="0"/>
              <a:t>Controlled loss response</a:t>
            </a:r>
            <a:endParaRPr lang="en-GB" dirty="0"/>
          </a:p>
        </p:txBody>
      </p:sp>
      <p:sp>
        <p:nvSpPr>
          <p:cNvPr id="5" name="Slide Number Placeholder 4"/>
          <p:cNvSpPr>
            <a:spLocks noGrp="1"/>
          </p:cNvSpPr>
          <p:nvPr>
            <p:ph type="sldNum" sz="quarter" idx="10"/>
          </p:nvPr>
        </p:nvSpPr>
        <p:spPr/>
        <p:txBody>
          <a:bodyPr/>
          <a:lstStyle/>
          <a:p>
            <a:fld id="{FD792F1C-E812-4900-AE97-2C117BDA4124}" type="slidenum">
              <a:rPr lang="en-GB" smtClean="0"/>
              <a:t>18</a:t>
            </a:fld>
            <a:endParaRPr lang="en-GB"/>
          </a:p>
        </p:txBody>
      </p:sp>
    </p:spTree>
    <p:extLst>
      <p:ext uri="{BB962C8B-B14F-4D97-AF65-F5344CB8AC3E}">
        <p14:creationId xmlns:p14="http://schemas.microsoft.com/office/powerpoint/2010/main" val="2441066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t>Grief theories cont.</a:t>
            </a:r>
          </a:p>
        </p:txBody>
      </p:sp>
      <p:sp>
        <p:nvSpPr>
          <p:cNvPr id="13315" name="Rectangle 3"/>
          <p:cNvSpPr>
            <a:spLocks noGrp="1" noChangeArrowheads="1"/>
          </p:cNvSpPr>
          <p:nvPr>
            <p:ph idx="1"/>
          </p:nvPr>
        </p:nvSpPr>
        <p:spPr/>
        <p:txBody>
          <a:bodyPr/>
          <a:lstStyle/>
          <a:p>
            <a:r>
              <a:rPr lang="en-GB"/>
              <a:t>The characteristics of grief, particularly as they relate to bereavement are founded in the work of Bowlby (1980); Kubler Ross (1970) and Parkes (1996) collectively known as stage and phase models of grief</a:t>
            </a:r>
          </a:p>
        </p:txBody>
      </p:sp>
      <p:sp>
        <p:nvSpPr>
          <p:cNvPr id="2" name="Slide Number Placeholder 1"/>
          <p:cNvSpPr>
            <a:spLocks noGrp="1"/>
          </p:cNvSpPr>
          <p:nvPr>
            <p:ph type="sldNum" sz="quarter" idx="10"/>
          </p:nvPr>
        </p:nvSpPr>
        <p:spPr/>
        <p:txBody>
          <a:bodyPr/>
          <a:lstStyle/>
          <a:p>
            <a:fld id="{FD792F1C-E812-4900-AE97-2C117BDA4124}" type="slidenum">
              <a:rPr lang="en-GB" smtClean="0"/>
              <a:t>19</a:t>
            </a:fld>
            <a:endParaRPr lang="en-GB"/>
          </a:p>
        </p:txBody>
      </p:sp>
    </p:spTree>
    <p:extLst>
      <p:ext uri="{BB962C8B-B14F-4D97-AF65-F5344CB8AC3E}">
        <p14:creationId xmlns:p14="http://schemas.microsoft.com/office/powerpoint/2010/main" val="2254693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a:t>
            </a:r>
            <a:endParaRPr lang="en-GB" dirty="0"/>
          </a:p>
        </p:txBody>
      </p:sp>
      <p:sp>
        <p:nvSpPr>
          <p:cNvPr id="3" name="Content Placeholder 2"/>
          <p:cNvSpPr>
            <a:spLocks noGrp="1"/>
          </p:cNvSpPr>
          <p:nvPr>
            <p:ph idx="1"/>
          </p:nvPr>
        </p:nvSpPr>
        <p:spPr/>
        <p:txBody>
          <a:bodyPr/>
          <a:lstStyle/>
          <a:p>
            <a:pPr marL="0" indent="0">
              <a:buNone/>
            </a:pPr>
            <a:r>
              <a:rPr lang="en-GB" dirty="0" smtClean="0"/>
              <a:t>House keeping</a:t>
            </a:r>
          </a:p>
          <a:p>
            <a:pPr marL="0" indent="0">
              <a:buNone/>
            </a:pPr>
            <a:endParaRPr lang="en-GB" dirty="0" smtClean="0"/>
          </a:p>
          <a:p>
            <a:r>
              <a:rPr lang="en-GB" dirty="0" smtClean="0"/>
              <a:t>Confidentiality</a:t>
            </a:r>
          </a:p>
          <a:p>
            <a:r>
              <a:rPr lang="en-GB" dirty="0" smtClean="0"/>
              <a:t>Mobile Phones</a:t>
            </a:r>
          </a:p>
          <a:p>
            <a:r>
              <a:rPr lang="en-GB" dirty="0" smtClean="0"/>
              <a:t>Health and Safety</a:t>
            </a:r>
          </a:p>
          <a:p>
            <a:endParaRPr lang="en-GB" dirty="0"/>
          </a:p>
        </p:txBody>
      </p:sp>
      <p:sp>
        <p:nvSpPr>
          <p:cNvPr id="4" name="Slide Number Placeholder 3"/>
          <p:cNvSpPr>
            <a:spLocks noGrp="1"/>
          </p:cNvSpPr>
          <p:nvPr>
            <p:ph type="sldNum" sz="quarter" idx="10"/>
          </p:nvPr>
        </p:nvSpPr>
        <p:spPr/>
        <p:txBody>
          <a:bodyPr/>
          <a:lstStyle/>
          <a:p>
            <a:fld id="{FD792F1C-E812-4900-AE97-2C117BDA4124}" type="slidenum">
              <a:rPr lang="en-GB" smtClean="0"/>
              <a:t>2</a:t>
            </a:fld>
            <a:endParaRPr lang="en-GB" dirty="0"/>
          </a:p>
        </p:txBody>
      </p:sp>
    </p:spTree>
    <p:extLst>
      <p:ext uri="{BB962C8B-B14F-4D97-AF65-F5344CB8AC3E}">
        <p14:creationId xmlns:p14="http://schemas.microsoft.com/office/powerpoint/2010/main" val="3202897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t>Stage and phase models</a:t>
            </a:r>
          </a:p>
        </p:txBody>
      </p:sp>
      <p:sp>
        <p:nvSpPr>
          <p:cNvPr id="14339" name="Rectangle 3"/>
          <p:cNvSpPr>
            <a:spLocks noGrp="1" noChangeArrowheads="1"/>
          </p:cNvSpPr>
          <p:nvPr>
            <p:ph idx="1"/>
          </p:nvPr>
        </p:nvSpPr>
        <p:spPr/>
        <p:txBody>
          <a:bodyPr/>
          <a:lstStyle/>
          <a:p>
            <a:r>
              <a:rPr lang="en-GB" sz="2800" b="1" dirty="0"/>
              <a:t>Denial</a:t>
            </a:r>
          </a:p>
          <a:p>
            <a:r>
              <a:rPr lang="en-GB" sz="2800" dirty="0"/>
              <a:t>Despair</a:t>
            </a:r>
          </a:p>
          <a:p>
            <a:r>
              <a:rPr lang="en-GB" sz="2800" dirty="0"/>
              <a:t>Guilt</a:t>
            </a:r>
          </a:p>
          <a:p>
            <a:r>
              <a:rPr lang="en-GB" sz="2800" b="1" dirty="0"/>
              <a:t>Anger</a:t>
            </a:r>
          </a:p>
          <a:p>
            <a:r>
              <a:rPr lang="en-GB" sz="2800" dirty="0"/>
              <a:t>Hopelessness</a:t>
            </a:r>
          </a:p>
          <a:p>
            <a:r>
              <a:rPr lang="en-GB" sz="2800" b="1" dirty="0"/>
              <a:t>Bargaining</a:t>
            </a:r>
          </a:p>
          <a:p>
            <a:r>
              <a:rPr lang="en-GB" sz="2800" b="1" dirty="0"/>
              <a:t>Acceptance</a:t>
            </a:r>
          </a:p>
          <a:p>
            <a:r>
              <a:rPr lang="en-GB" sz="2800" b="1" dirty="0"/>
              <a:t>Mourning</a:t>
            </a:r>
          </a:p>
          <a:p>
            <a:endParaRPr lang="en-GB" sz="2800" dirty="0"/>
          </a:p>
        </p:txBody>
      </p:sp>
      <p:sp>
        <p:nvSpPr>
          <p:cNvPr id="2" name="Slide Number Placeholder 1"/>
          <p:cNvSpPr>
            <a:spLocks noGrp="1"/>
          </p:cNvSpPr>
          <p:nvPr>
            <p:ph type="sldNum" sz="quarter" idx="10"/>
          </p:nvPr>
        </p:nvSpPr>
        <p:spPr/>
        <p:txBody>
          <a:bodyPr/>
          <a:lstStyle/>
          <a:p>
            <a:fld id="{FD792F1C-E812-4900-AE97-2C117BDA4124}" type="slidenum">
              <a:rPr lang="en-GB" smtClean="0"/>
              <a:t>20</a:t>
            </a:fld>
            <a:endParaRPr lang="en-GB"/>
          </a:p>
        </p:txBody>
      </p:sp>
    </p:spTree>
    <p:extLst>
      <p:ext uri="{BB962C8B-B14F-4D97-AF65-F5344CB8AC3E}">
        <p14:creationId xmlns:p14="http://schemas.microsoft.com/office/powerpoint/2010/main" val="2770614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3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33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t>Sugarman (2001)</a:t>
            </a:r>
          </a:p>
        </p:txBody>
      </p:sp>
      <p:sp>
        <p:nvSpPr>
          <p:cNvPr id="15363" name="Rectangle 3"/>
          <p:cNvSpPr>
            <a:spLocks noGrp="1" noChangeArrowheads="1"/>
          </p:cNvSpPr>
          <p:nvPr>
            <p:ph idx="1"/>
          </p:nvPr>
        </p:nvSpPr>
        <p:spPr/>
        <p:txBody>
          <a:bodyPr/>
          <a:lstStyle/>
          <a:p>
            <a:r>
              <a:rPr lang="en-GB" sz="2800"/>
              <a:t>Dealing with death and bereavement often obscures the reality that multiple losses are experienced across the life cycle e.g. those that come with developmental change</a:t>
            </a:r>
          </a:p>
          <a:p>
            <a:r>
              <a:rPr lang="en-GB" sz="2800"/>
              <a:t>Some of these </a:t>
            </a:r>
            <a:r>
              <a:rPr lang="en-GB" sz="2800">
                <a:latin typeface="Times New Roman"/>
              </a:rPr>
              <a:t>‘</a:t>
            </a:r>
            <a:r>
              <a:rPr lang="en-GB" sz="2800"/>
              <a:t>little losses</a:t>
            </a:r>
            <a:r>
              <a:rPr lang="en-GB" sz="2800">
                <a:latin typeface="Times New Roman"/>
              </a:rPr>
              <a:t>’</a:t>
            </a:r>
            <a:r>
              <a:rPr lang="en-GB" sz="2800"/>
              <a:t> are rehearsals for more profound encounters with loss and provide a strengthening of emotional and cognitive capacities </a:t>
            </a:r>
          </a:p>
          <a:p>
            <a:endParaRPr lang="en-GB" sz="2800"/>
          </a:p>
        </p:txBody>
      </p:sp>
      <p:sp>
        <p:nvSpPr>
          <p:cNvPr id="2" name="Slide Number Placeholder 1"/>
          <p:cNvSpPr>
            <a:spLocks noGrp="1"/>
          </p:cNvSpPr>
          <p:nvPr>
            <p:ph type="sldNum" sz="quarter" idx="10"/>
          </p:nvPr>
        </p:nvSpPr>
        <p:spPr/>
        <p:txBody>
          <a:bodyPr/>
          <a:lstStyle/>
          <a:p>
            <a:fld id="{FD792F1C-E812-4900-AE97-2C117BDA4124}" type="slidenum">
              <a:rPr lang="en-GB" smtClean="0"/>
              <a:t>21</a:t>
            </a:fld>
            <a:endParaRPr lang="en-GB"/>
          </a:p>
        </p:txBody>
      </p:sp>
    </p:spTree>
    <p:extLst>
      <p:ext uri="{BB962C8B-B14F-4D97-AF65-F5344CB8AC3E}">
        <p14:creationId xmlns:p14="http://schemas.microsoft.com/office/powerpoint/2010/main" val="2678637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t>Sugarman (2001) cont./</a:t>
            </a:r>
            <a:r>
              <a:rPr lang="en-GB">
                <a:latin typeface="Times New Roman"/>
              </a:rPr>
              <a:t>…</a:t>
            </a:r>
            <a:endParaRPr lang="en-GB"/>
          </a:p>
        </p:txBody>
      </p:sp>
      <p:sp>
        <p:nvSpPr>
          <p:cNvPr id="16387" name="Rectangle 3"/>
          <p:cNvSpPr>
            <a:spLocks noGrp="1" noChangeArrowheads="1"/>
          </p:cNvSpPr>
          <p:nvPr>
            <p:ph idx="1"/>
          </p:nvPr>
        </p:nvSpPr>
        <p:spPr/>
        <p:txBody>
          <a:bodyPr/>
          <a:lstStyle/>
          <a:p>
            <a:r>
              <a:rPr lang="en-GB"/>
              <a:t>Coping demands are fully tested when relationships or health are damaged or disintegrate and where deeply held aspirations are thwarted or unexpected or traumatic death occurs</a:t>
            </a:r>
          </a:p>
        </p:txBody>
      </p:sp>
      <p:sp>
        <p:nvSpPr>
          <p:cNvPr id="2" name="Slide Number Placeholder 1"/>
          <p:cNvSpPr>
            <a:spLocks noGrp="1"/>
          </p:cNvSpPr>
          <p:nvPr>
            <p:ph type="sldNum" sz="quarter" idx="10"/>
          </p:nvPr>
        </p:nvSpPr>
        <p:spPr/>
        <p:txBody>
          <a:bodyPr/>
          <a:lstStyle/>
          <a:p>
            <a:fld id="{FD792F1C-E812-4900-AE97-2C117BDA4124}" type="slidenum">
              <a:rPr lang="en-GB" smtClean="0"/>
              <a:t>22</a:t>
            </a:fld>
            <a:endParaRPr lang="en-GB"/>
          </a:p>
        </p:txBody>
      </p:sp>
    </p:spTree>
    <p:extLst>
      <p:ext uri="{BB962C8B-B14F-4D97-AF65-F5344CB8AC3E}">
        <p14:creationId xmlns:p14="http://schemas.microsoft.com/office/powerpoint/2010/main" val="3542446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t>Stroebe and Schut (1999)</a:t>
            </a:r>
          </a:p>
        </p:txBody>
      </p:sp>
      <p:sp>
        <p:nvSpPr>
          <p:cNvPr id="17411" name="Rectangle 3"/>
          <p:cNvSpPr>
            <a:spLocks noGrp="1" noChangeArrowheads="1"/>
          </p:cNvSpPr>
          <p:nvPr>
            <p:ph idx="1"/>
          </p:nvPr>
        </p:nvSpPr>
        <p:spPr/>
        <p:txBody>
          <a:bodyPr/>
          <a:lstStyle/>
          <a:p>
            <a:pPr>
              <a:buFont typeface="Wingdings" pitchFamily="2" charset="2"/>
              <a:buNone/>
            </a:pPr>
            <a:r>
              <a:rPr lang="en-GB" sz="2800"/>
              <a:t>Grief as a two dimensional process:</a:t>
            </a:r>
          </a:p>
          <a:p>
            <a:r>
              <a:rPr lang="en-GB" sz="2800" b="1"/>
              <a:t>Loss orientation</a:t>
            </a:r>
            <a:r>
              <a:rPr lang="en-GB" sz="2800"/>
              <a:t> </a:t>
            </a:r>
            <a:r>
              <a:rPr lang="en-GB" sz="2800">
                <a:latin typeface="Times New Roman"/>
              </a:rPr>
              <a:t>–</a:t>
            </a:r>
            <a:r>
              <a:rPr lang="en-GB" sz="2800"/>
              <a:t> dealing with the distress of grief </a:t>
            </a:r>
          </a:p>
          <a:p>
            <a:r>
              <a:rPr lang="en-GB" sz="2800" b="1"/>
              <a:t>Restoration orientation</a:t>
            </a:r>
            <a:r>
              <a:rPr lang="en-GB" sz="2800"/>
              <a:t> </a:t>
            </a:r>
            <a:r>
              <a:rPr lang="en-GB" sz="2800">
                <a:latin typeface="Times New Roman"/>
              </a:rPr>
              <a:t>–</a:t>
            </a:r>
            <a:r>
              <a:rPr lang="en-GB" sz="2800"/>
              <a:t> focus on diversion from grief and attention to ongoing life demands</a:t>
            </a:r>
          </a:p>
          <a:p>
            <a:pPr>
              <a:buFont typeface="Wingdings" pitchFamily="2" charset="2"/>
              <a:buNone/>
            </a:pPr>
            <a:r>
              <a:rPr lang="en-GB" sz="2800"/>
              <a:t>Successful movement between these two grief modes is necessary to adapt to loss</a:t>
            </a:r>
          </a:p>
        </p:txBody>
      </p:sp>
      <p:sp>
        <p:nvSpPr>
          <p:cNvPr id="2" name="Slide Number Placeholder 1"/>
          <p:cNvSpPr>
            <a:spLocks noGrp="1"/>
          </p:cNvSpPr>
          <p:nvPr>
            <p:ph type="sldNum" sz="quarter" idx="10"/>
          </p:nvPr>
        </p:nvSpPr>
        <p:spPr/>
        <p:txBody>
          <a:bodyPr/>
          <a:lstStyle/>
          <a:p>
            <a:fld id="{FD792F1C-E812-4900-AE97-2C117BDA4124}" type="slidenum">
              <a:rPr lang="en-GB" smtClean="0"/>
              <a:t>23</a:t>
            </a:fld>
            <a:endParaRPr lang="en-GB"/>
          </a:p>
        </p:txBody>
      </p:sp>
    </p:spTree>
    <p:extLst>
      <p:ext uri="{BB962C8B-B14F-4D97-AF65-F5344CB8AC3E}">
        <p14:creationId xmlns:p14="http://schemas.microsoft.com/office/powerpoint/2010/main" val="3336156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GB"/>
              <a:t>Lazarus and Folkman (1984)</a:t>
            </a:r>
          </a:p>
        </p:txBody>
      </p:sp>
      <p:sp>
        <p:nvSpPr>
          <p:cNvPr id="18435" name="Rectangle 3"/>
          <p:cNvSpPr>
            <a:spLocks noGrp="1" noChangeArrowheads="1"/>
          </p:cNvSpPr>
          <p:nvPr>
            <p:ph idx="1"/>
          </p:nvPr>
        </p:nvSpPr>
        <p:spPr/>
        <p:txBody>
          <a:bodyPr/>
          <a:lstStyle/>
          <a:p>
            <a:r>
              <a:rPr lang="en-GB" sz="2800" dirty="0"/>
              <a:t>Where internal resources and external sources of support are inadequate for the meeting of loss, vulnerability will </a:t>
            </a:r>
            <a:r>
              <a:rPr lang="en-GB" sz="2800" dirty="0" smtClean="0"/>
              <a:t>result</a:t>
            </a:r>
          </a:p>
          <a:p>
            <a:pPr marL="0" indent="0">
              <a:buNone/>
            </a:pPr>
            <a:endParaRPr lang="en-GB" sz="2800" dirty="0"/>
          </a:p>
          <a:p>
            <a:r>
              <a:rPr lang="en-GB" sz="2800" dirty="0"/>
              <a:t>Recognising loss and the vulnerability it may produce is central to the process of helping a person overcome bereavement and loss</a:t>
            </a:r>
          </a:p>
        </p:txBody>
      </p:sp>
      <p:sp>
        <p:nvSpPr>
          <p:cNvPr id="2" name="Slide Number Placeholder 1"/>
          <p:cNvSpPr>
            <a:spLocks noGrp="1"/>
          </p:cNvSpPr>
          <p:nvPr>
            <p:ph type="sldNum" sz="quarter" idx="10"/>
          </p:nvPr>
        </p:nvSpPr>
        <p:spPr/>
        <p:txBody>
          <a:bodyPr/>
          <a:lstStyle/>
          <a:p>
            <a:fld id="{FD792F1C-E812-4900-AE97-2C117BDA4124}" type="slidenum">
              <a:rPr lang="en-GB" smtClean="0"/>
              <a:t>24</a:t>
            </a:fld>
            <a:endParaRPr lang="en-GB"/>
          </a:p>
        </p:txBody>
      </p:sp>
    </p:spTree>
    <p:extLst>
      <p:ext uri="{BB962C8B-B14F-4D97-AF65-F5344CB8AC3E}">
        <p14:creationId xmlns:p14="http://schemas.microsoft.com/office/powerpoint/2010/main" val="3735076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bfr9370\AppData\Local\Microsoft\Windows\Temporary Internet Files\Content.IE5\68SSI57V\MP900433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136904" cy="39604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sz="2800" dirty="0" smtClean="0"/>
              <a:t>Children</a:t>
            </a:r>
            <a:r>
              <a:rPr lang="en-GB" sz="2800" dirty="0"/>
              <a:t> </a:t>
            </a:r>
            <a:r>
              <a:rPr lang="en-GB" sz="2800" dirty="0" smtClean="0"/>
              <a:t>and Young People’s experience</a:t>
            </a:r>
            <a:endParaRPr lang="en-GB" sz="2800" dirty="0"/>
          </a:p>
        </p:txBody>
      </p:sp>
      <p:sp>
        <p:nvSpPr>
          <p:cNvPr id="3" name="Content Placeholder 2"/>
          <p:cNvSpPr>
            <a:spLocks noGrp="1"/>
          </p:cNvSpPr>
          <p:nvPr>
            <p:ph idx="1"/>
          </p:nvPr>
        </p:nvSpPr>
        <p:spPr>
          <a:xfrm>
            <a:off x="395536" y="1412776"/>
            <a:ext cx="8283327" cy="3962499"/>
          </a:xfrm>
        </p:spPr>
        <p:txBody>
          <a:bodyPr/>
          <a:lstStyle/>
          <a:p>
            <a:endParaRPr lang="en-GB" dirty="0"/>
          </a:p>
          <a:p>
            <a:endParaRPr lang="en-GB" dirty="0" smtClean="0"/>
          </a:p>
          <a:p>
            <a:endParaRPr lang="en-GB" dirty="0"/>
          </a:p>
          <a:p>
            <a:endParaRPr lang="en-GB" dirty="0" smtClean="0"/>
          </a:p>
        </p:txBody>
      </p:sp>
      <p:sp>
        <p:nvSpPr>
          <p:cNvPr id="4" name="Slide Number Placeholder 3"/>
          <p:cNvSpPr>
            <a:spLocks noGrp="1"/>
          </p:cNvSpPr>
          <p:nvPr>
            <p:ph type="sldNum" sz="quarter" idx="10"/>
          </p:nvPr>
        </p:nvSpPr>
        <p:spPr/>
        <p:txBody>
          <a:bodyPr/>
          <a:lstStyle/>
          <a:p>
            <a:fld id="{FD792F1C-E812-4900-AE97-2C117BDA4124}" type="slidenum">
              <a:rPr lang="en-GB" smtClean="0"/>
              <a:t>25</a:t>
            </a:fld>
            <a:endParaRPr lang="en-GB"/>
          </a:p>
        </p:txBody>
      </p:sp>
      <p:sp>
        <p:nvSpPr>
          <p:cNvPr id="8" name="TextBox 7"/>
          <p:cNvSpPr txBox="1"/>
          <p:nvPr/>
        </p:nvSpPr>
        <p:spPr>
          <a:xfrm>
            <a:off x="3455876" y="1556792"/>
            <a:ext cx="4248472" cy="830997"/>
          </a:xfrm>
          <a:prstGeom prst="rect">
            <a:avLst/>
          </a:prstGeom>
          <a:noFill/>
        </p:spPr>
        <p:txBody>
          <a:bodyPr wrap="square" rtlCol="0">
            <a:spAutoFit/>
          </a:bodyPr>
          <a:lstStyle/>
          <a:p>
            <a:r>
              <a:rPr lang="en-GB" sz="2400" dirty="0" smtClean="0"/>
              <a:t>Make links to the children you are supporting</a:t>
            </a:r>
            <a:endParaRPr lang="en-GB" sz="2400" dirty="0"/>
          </a:p>
        </p:txBody>
      </p:sp>
    </p:spTree>
    <p:extLst>
      <p:ext uri="{BB962C8B-B14F-4D97-AF65-F5344CB8AC3E}">
        <p14:creationId xmlns:p14="http://schemas.microsoft.com/office/powerpoint/2010/main" val="2666428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endParaRPr lang="en-GB" dirty="0" smtClean="0">
              <a:hlinkClick r:id="rId2"/>
            </a:endParaRPr>
          </a:p>
          <a:p>
            <a:r>
              <a:rPr lang="en-GB" dirty="0">
                <a:hlinkClick r:id="rId2"/>
              </a:rPr>
              <a:t>               </a:t>
            </a:r>
            <a:endParaRPr lang="en-GB" dirty="0" smtClean="0">
              <a:hlinkClick r:id="rId2"/>
            </a:endParaRPr>
          </a:p>
          <a:p>
            <a:r>
              <a:rPr lang="en-GB" dirty="0">
                <a:hlinkClick r:id="rId2"/>
              </a:rPr>
              <a:t>http</a:t>
            </a:r>
            <a:r>
              <a:rPr lang="en-GB" dirty="0" smtClean="0">
                <a:hlinkClick r:id="rId2"/>
              </a:rPr>
              <a:t>://</a:t>
            </a:r>
          </a:p>
          <a:p>
            <a:endParaRPr lang="en-GB" dirty="0">
              <a:hlinkClick r:id="rId2"/>
            </a:endParaRPr>
          </a:p>
          <a:p>
            <a:r>
              <a:rPr lang="en-GB" dirty="0" smtClean="0">
                <a:hlinkClick r:id="rId2"/>
              </a:rPr>
              <a:t>http</a:t>
            </a:r>
            <a:r>
              <a:rPr lang="en-GB" dirty="0">
                <a:hlinkClick r:id="rId2"/>
              </a:rPr>
              <a:t>://</a:t>
            </a:r>
            <a:r>
              <a:rPr lang="en-GB" dirty="0" smtClean="0">
                <a:hlinkClick r:id="rId2"/>
              </a:rPr>
              <a:t>www.youtube.com/watch?v=Oln5A5ZrSQg</a:t>
            </a:r>
          </a:p>
          <a:p>
            <a:endParaRPr lang="en-GB" dirty="0">
              <a:hlinkClick r:id="rId2"/>
            </a:endParaRPr>
          </a:p>
          <a:p>
            <a:endParaRPr lang="en-GB" dirty="0" smtClean="0">
              <a:hlinkClick r:id="rId2"/>
            </a:endParaRPr>
          </a:p>
          <a:p>
            <a:pPr marL="0" indent="0">
              <a:buNone/>
            </a:pPr>
            <a:r>
              <a:rPr lang="en-GB" dirty="0" smtClean="0"/>
              <a:t>					Winston’s Wish</a:t>
            </a:r>
          </a:p>
          <a:p>
            <a:endParaRPr lang="en-GB" dirty="0"/>
          </a:p>
        </p:txBody>
      </p:sp>
      <p:sp>
        <p:nvSpPr>
          <p:cNvPr id="4" name="Slide Number Placeholder 3"/>
          <p:cNvSpPr>
            <a:spLocks noGrp="1"/>
          </p:cNvSpPr>
          <p:nvPr>
            <p:ph type="sldNum" sz="quarter" idx="10"/>
          </p:nvPr>
        </p:nvSpPr>
        <p:spPr/>
        <p:txBody>
          <a:bodyPr/>
          <a:lstStyle/>
          <a:p>
            <a:fld id="{FD792F1C-E812-4900-AE97-2C117BDA4124}" type="slidenum">
              <a:rPr lang="en-GB" smtClean="0"/>
              <a:t>26</a:t>
            </a:fld>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5" y="1628800"/>
            <a:ext cx="2232248" cy="1378311"/>
          </a:xfrm>
          <a:prstGeom prst="rect">
            <a:avLst/>
          </a:prstGeom>
        </p:spPr>
      </p:pic>
    </p:spTree>
    <p:extLst>
      <p:ext uri="{BB962C8B-B14F-4D97-AF65-F5344CB8AC3E}">
        <p14:creationId xmlns:p14="http://schemas.microsoft.com/office/powerpoint/2010/main" val="3316699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Lunch</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fld id="{FD792F1C-E812-4900-AE97-2C117BDA4124}" type="slidenum">
              <a:rPr lang="en-GB" smtClean="0"/>
              <a:t>27</a:t>
            </a:fld>
            <a:endParaRPr lang="en-GB"/>
          </a:p>
        </p:txBody>
      </p:sp>
      <p:pic>
        <p:nvPicPr>
          <p:cNvPr id="3074" name="Picture 2" descr="C:\Users\dbfr9370\AppData\Local\Microsoft\Windows\Temporary Internet Files\Content.IE5\NEMN3TYO\MP9004395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799"/>
            <a:ext cx="7128792" cy="3737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530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Children and their grief experience</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b="1" dirty="0" smtClean="0"/>
              <a:t>Factors to consider</a:t>
            </a:r>
          </a:p>
          <a:p>
            <a:r>
              <a:rPr lang="en-GB" dirty="0" smtClean="0"/>
              <a:t>The age of the child</a:t>
            </a:r>
          </a:p>
          <a:p>
            <a:r>
              <a:rPr lang="en-GB" dirty="0" smtClean="0"/>
              <a:t>Their experience of loss</a:t>
            </a:r>
          </a:p>
          <a:p>
            <a:r>
              <a:rPr lang="en-GB" dirty="0" smtClean="0"/>
              <a:t>The child’s coping strategies</a:t>
            </a:r>
          </a:p>
          <a:p>
            <a:r>
              <a:rPr lang="en-GB" dirty="0" smtClean="0"/>
              <a:t>The presence and support of family, friends, carers</a:t>
            </a:r>
          </a:p>
          <a:p>
            <a:r>
              <a:rPr lang="en-GB" dirty="0" smtClean="0"/>
              <a:t>The child’s mental health and well-being</a:t>
            </a:r>
          </a:p>
          <a:p>
            <a:r>
              <a:rPr lang="en-GB" dirty="0" smtClean="0"/>
              <a:t>The child’s understanding about what has occurred</a:t>
            </a:r>
          </a:p>
          <a:p>
            <a:endParaRPr lang="en-GB" dirty="0"/>
          </a:p>
        </p:txBody>
      </p:sp>
      <p:sp>
        <p:nvSpPr>
          <p:cNvPr id="4" name="Slide Number Placeholder 3"/>
          <p:cNvSpPr>
            <a:spLocks noGrp="1"/>
          </p:cNvSpPr>
          <p:nvPr>
            <p:ph type="sldNum" sz="quarter" idx="10"/>
          </p:nvPr>
        </p:nvSpPr>
        <p:spPr/>
        <p:txBody>
          <a:bodyPr/>
          <a:lstStyle/>
          <a:p>
            <a:fld id="{FD792F1C-E812-4900-AE97-2C117BDA4124}" type="slidenum">
              <a:rPr lang="en-GB" smtClean="0"/>
              <a:t>28</a:t>
            </a:fld>
            <a:endParaRPr lang="en-GB"/>
          </a:p>
        </p:txBody>
      </p:sp>
    </p:spTree>
    <p:extLst>
      <p:ext uri="{BB962C8B-B14F-4D97-AF65-F5344CB8AC3E}">
        <p14:creationId xmlns:p14="http://schemas.microsoft.com/office/powerpoint/2010/main" val="2717201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GB"/>
              <a:t>The experience of bereavement</a:t>
            </a:r>
          </a:p>
        </p:txBody>
      </p:sp>
      <p:sp>
        <p:nvSpPr>
          <p:cNvPr id="19459" name="Rectangle 3"/>
          <p:cNvSpPr>
            <a:spLocks noGrp="1" noChangeArrowheads="1"/>
          </p:cNvSpPr>
          <p:nvPr>
            <p:ph idx="1"/>
          </p:nvPr>
        </p:nvSpPr>
        <p:spPr/>
        <p:txBody>
          <a:bodyPr/>
          <a:lstStyle/>
          <a:p>
            <a:pPr marL="0" indent="0">
              <a:buNone/>
            </a:pPr>
            <a:r>
              <a:rPr lang="en-GB" dirty="0" smtClean="0"/>
              <a:t>Bereavement </a:t>
            </a:r>
            <a:r>
              <a:rPr lang="en-GB" dirty="0"/>
              <a:t>causes a great intensity and variety of emotions which may be felt for many months, if not years, after the death </a:t>
            </a:r>
            <a:r>
              <a:rPr lang="en-GB" dirty="0" smtClean="0"/>
              <a:t>or loss of connection with someone close.  </a:t>
            </a:r>
          </a:p>
          <a:p>
            <a:pPr marL="0" indent="0">
              <a:buNone/>
            </a:pPr>
            <a:r>
              <a:rPr lang="en-GB" dirty="0" smtClean="0"/>
              <a:t>In children sometimes these feelings do not manifest until later adulthood.</a:t>
            </a:r>
          </a:p>
        </p:txBody>
      </p:sp>
      <p:sp>
        <p:nvSpPr>
          <p:cNvPr id="2" name="Slide Number Placeholder 1"/>
          <p:cNvSpPr>
            <a:spLocks noGrp="1"/>
          </p:cNvSpPr>
          <p:nvPr>
            <p:ph type="sldNum" sz="quarter" idx="10"/>
          </p:nvPr>
        </p:nvSpPr>
        <p:spPr/>
        <p:txBody>
          <a:bodyPr/>
          <a:lstStyle/>
          <a:p>
            <a:fld id="{FD792F1C-E812-4900-AE97-2C117BDA4124}" type="slidenum">
              <a:rPr lang="en-GB" smtClean="0"/>
              <a:t>29</a:t>
            </a:fld>
            <a:endParaRPr lang="en-GB"/>
          </a:p>
        </p:txBody>
      </p:sp>
    </p:spTree>
    <p:extLst>
      <p:ext uri="{BB962C8B-B14F-4D97-AF65-F5344CB8AC3E}">
        <p14:creationId xmlns:p14="http://schemas.microsoft.com/office/powerpoint/2010/main" val="1527117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r>
              <a:rPr lang="en-GB" dirty="0" smtClean="0"/>
              <a:t>The aim of this course is to help inform your practice when working with children and young people who have experienced a bereavement and loss.</a:t>
            </a:r>
            <a:endParaRPr lang="en-GB" dirty="0"/>
          </a:p>
        </p:txBody>
      </p:sp>
      <p:sp>
        <p:nvSpPr>
          <p:cNvPr id="4" name="Slide Number Placeholder 3"/>
          <p:cNvSpPr>
            <a:spLocks noGrp="1"/>
          </p:cNvSpPr>
          <p:nvPr>
            <p:ph type="sldNum" sz="quarter" idx="10"/>
          </p:nvPr>
        </p:nvSpPr>
        <p:spPr/>
        <p:txBody>
          <a:bodyPr/>
          <a:lstStyle/>
          <a:p>
            <a:fld id="{FD792F1C-E812-4900-AE97-2C117BDA4124}" type="slidenum">
              <a:rPr lang="en-GB" smtClean="0"/>
              <a:t>3</a:t>
            </a:fld>
            <a:endParaRPr lang="en-GB" dirty="0"/>
          </a:p>
        </p:txBody>
      </p:sp>
    </p:spTree>
    <p:extLst>
      <p:ext uri="{BB962C8B-B14F-4D97-AF65-F5344CB8AC3E}">
        <p14:creationId xmlns:p14="http://schemas.microsoft.com/office/powerpoint/2010/main" val="3781675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Developmental Grief is…</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A </a:t>
            </a:r>
            <a:r>
              <a:rPr lang="en-GB" dirty="0"/>
              <a:t>grief that returns through memories of that loss. </a:t>
            </a:r>
            <a:endParaRPr lang="en-GB" dirty="0" smtClean="0"/>
          </a:p>
          <a:p>
            <a:r>
              <a:rPr lang="en-GB" dirty="0" smtClean="0"/>
              <a:t>Grief </a:t>
            </a:r>
            <a:r>
              <a:rPr lang="en-GB" dirty="0"/>
              <a:t>may return during the holidays or on the anniversary of the loss. Adult adoptees may experience developmental grieving at their own weddings, birth of a child, or graduation; situations that recall the loss of their own birth families. </a:t>
            </a:r>
            <a:endParaRPr lang="en-GB" dirty="0" smtClean="0"/>
          </a:p>
          <a:p>
            <a:r>
              <a:rPr lang="en-GB" dirty="0" smtClean="0"/>
              <a:t>Children </a:t>
            </a:r>
            <a:r>
              <a:rPr lang="en-GB" dirty="0"/>
              <a:t>in a foster care situation may experience the same feelings during typical family times, like </a:t>
            </a:r>
            <a:r>
              <a:rPr lang="en-GB" dirty="0" smtClean="0"/>
              <a:t>birthdays </a:t>
            </a:r>
            <a:r>
              <a:rPr lang="en-GB" dirty="0"/>
              <a:t>or holidays.</a:t>
            </a:r>
          </a:p>
        </p:txBody>
      </p:sp>
      <p:sp>
        <p:nvSpPr>
          <p:cNvPr id="4" name="Slide Number Placeholder 3"/>
          <p:cNvSpPr>
            <a:spLocks noGrp="1"/>
          </p:cNvSpPr>
          <p:nvPr>
            <p:ph type="sldNum" sz="quarter" idx="10"/>
          </p:nvPr>
        </p:nvSpPr>
        <p:spPr/>
        <p:txBody>
          <a:bodyPr/>
          <a:lstStyle/>
          <a:p>
            <a:fld id="{FD792F1C-E812-4900-AE97-2C117BDA4124}" type="slidenum">
              <a:rPr lang="en-GB" smtClean="0"/>
              <a:t>30</a:t>
            </a:fld>
            <a:endParaRPr lang="en-GB"/>
          </a:p>
        </p:txBody>
      </p:sp>
    </p:spTree>
    <p:extLst>
      <p:ext uri="{BB962C8B-B14F-4D97-AF65-F5344CB8AC3E}">
        <p14:creationId xmlns:p14="http://schemas.microsoft.com/office/powerpoint/2010/main" val="157918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hlinkClick r:id="rId2"/>
            </a:endParaRPr>
          </a:p>
          <a:p>
            <a:endParaRPr lang="en-GB" dirty="0">
              <a:hlinkClick r:id="rId2"/>
            </a:endParaRPr>
          </a:p>
          <a:p>
            <a:endParaRPr lang="en-GB" dirty="0" smtClean="0">
              <a:hlinkClick r:id="rId2"/>
            </a:endParaRPr>
          </a:p>
          <a:p>
            <a:r>
              <a:rPr lang="en-GB" dirty="0">
                <a:hlinkClick r:id="rId2"/>
              </a:rPr>
              <a:t>http://</a:t>
            </a:r>
            <a:r>
              <a:rPr lang="en-GB" dirty="0" smtClean="0">
                <a:hlinkClick r:id="rId2"/>
              </a:rPr>
              <a:t>www.youtube.com/watch?v=Qwj2JTCY7Rk</a:t>
            </a:r>
          </a:p>
          <a:p>
            <a:pPr algn="ctr"/>
            <a:r>
              <a:rPr lang="en-GB" dirty="0" smtClean="0">
                <a:hlinkClick r:id="rId2"/>
              </a:rPr>
              <a:t>Germaine’s Story</a:t>
            </a:r>
            <a:endParaRPr lang="en-GB" dirty="0" smtClean="0"/>
          </a:p>
          <a:p>
            <a:pPr marL="0" indent="0">
              <a:buNone/>
            </a:pPr>
            <a:r>
              <a:rPr lang="en-GB" dirty="0" smtClean="0"/>
              <a:t>					Winston’s wish</a:t>
            </a:r>
            <a:endParaRPr lang="en-GB" dirty="0"/>
          </a:p>
        </p:txBody>
      </p:sp>
      <p:sp>
        <p:nvSpPr>
          <p:cNvPr id="4" name="Slide Number Placeholder 3"/>
          <p:cNvSpPr>
            <a:spLocks noGrp="1"/>
          </p:cNvSpPr>
          <p:nvPr>
            <p:ph type="sldNum" sz="quarter" idx="10"/>
          </p:nvPr>
        </p:nvSpPr>
        <p:spPr/>
        <p:txBody>
          <a:bodyPr/>
          <a:lstStyle/>
          <a:p>
            <a:fld id="{FD792F1C-E812-4900-AE97-2C117BDA4124}" type="slidenum">
              <a:rPr lang="en-GB" smtClean="0"/>
              <a:t>31</a:t>
            </a:fld>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008" y="1700808"/>
            <a:ext cx="1903784" cy="1584176"/>
          </a:xfrm>
          <a:prstGeom prst="rect">
            <a:avLst/>
          </a:prstGeom>
        </p:spPr>
      </p:pic>
    </p:spTree>
    <p:extLst>
      <p:ext uri="{BB962C8B-B14F-4D97-AF65-F5344CB8AC3E}">
        <p14:creationId xmlns:p14="http://schemas.microsoft.com/office/powerpoint/2010/main" val="26607705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Supporting Children</a:t>
            </a:r>
            <a:endParaRPr lang="en-GB" dirty="0"/>
          </a:p>
        </p:txBody>
      </p:sp>
      <p:sp>
        <p:nvSpPr>
          <p:cNvPr id="3" name="Content Placeholder 2"/>
          <p:cNvSpPr>
            <a:spLocks noGrp="1"/>
          </p:cNvSpPr>
          <p:nvPr>
            <p:ph idx="1"/>
          </p:nvPr>
        </p:nvSpPr>
        <p:spPr/>
        <p:txBody>
          <a:bodyPr>
            <a:normAutofit fontScale="85000" lnSpcReduction="20000"/>
          </a:bodyPr>
          <a:lstStyle/>
          <a:p>
            <a:endParaRPr lang="en-GB" dirty="0" smtClean="0"/>
          </a:p>
          <a:p>
            <a:endParaRPr lang="en-GB" dirty="0"/>
          </a:p>
          <a:p>
            <a:endParaRPr lang="en-GB" dirty="0" smtClean="0"/>
          </a:p>
          <a:p>
            <a:r>
              <a:rPr lang="en-GB" dirty="0" smtClean="0"/>
              <a:t>Provide a safe and secure base in which the child feels able to be supported and listened to</a:t>
            </a:r>
          </a:p>
          <a:p>
            <a:r>
              <a:rPr lang="en-GB" dirty="0" smtClean="0"/>
              <a:t>Create opportunities for the child to express how they are feeling</a:t>
            </a:r>
          </a:p>
          <a:p>
            <a:r>
              <a:rPr lang="en-GB" dirty="0" smtClean="0"/>
              <a:t>Work with the child at their pace and time </a:t>
            </a:r>
            <a:endParaRPr lang="en-GB" dirty="0"/>
          </a:p>
        </p:txBody>
      </p:sp>
      <p:sp>
        <p:nvSpPr>
          <p:cNvPr id="5" name="Slide Number Placeholder 4"/>
          <p:cNvSpPr>
            <a:spLocks noGrp="1"/>
          </p:cNvSpPr>
          <p:nvPr>
            <p:ph type="sldNum" sz="quarter" idx="10"/>
          </p:nvPr>
        </p:nvSpPr>
        <p:spPr/>
        <p:txBody>
          <a:bodyPr/>
          <a:lstStyle/>
          <a:p>
            <a:fld id="{FD792F1C-E812-4900-AE97-2C117BDA4124}" type="slidenum">
              <a:rPr lang="en-GB" smtClean="0"/>
              <a:t>32</a:t>
            </a:fld>
            <a:endParaRPr lang="en-GB"/>
          </a:p>
        </p:txBody>
      </p:sp>
      <p:sp>
        <p:nvSpPr>
          <p:cNvPr id="4" name="Oval Callout 3"/>
          <p:cNvSpPr/>
          <p:nvPr/>
        </p:nvSpPr>
        <p:spPr>
          <a:xfrm>
            <a:off x="2051720" y="1196752"/>
            <a:ext cx="5328592" cy="1368152"/>
          </a:xfrm>
          <a:prstGeom prst="wedgeEllipseCallout">
            <a:avLst>
              <a:gd name="adj1" fmla="val -43892"/>
              <a:gd name="adj2" fmla="val 611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What we do can make the experience of bereavement and loss  easier to cope with…</a:t>
            </a:r>
            <a:endParaRPr lang="en-GB" b="1" dirty="0"/>
          </a:p>
        </p:txBody>
      </p:sp>
    </p:spTree>
    <p:extLst>
      <p:ext uri="{BB962C8B-B14F-4D97-AF65-F5344CB8AC3E}">
        <p14:creationId xmlns:p14="http://schemas.microsoft.com/office/powerpoint/2010/main" val="3336024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Divorce and Separation</a:t>
            </a:r>
            <a:endParaRPr lang="en-GB" dirty="0"/>
          </a:p>
        </p:txBody>
      </p:sp>
      <p:sp>
        <p:nvSpPr>
          <p:cNvPr id="3" name="Content Placeholder 2"/>
          <p:cNvSpPr>
            <a:spLocks noGrp="1"/>
          </p:cNvSpPr>
          <p:nvPr>
            <p:ph idx="1"/>
          </p:nvPr>
        </p:nvSpPr>
        <p:spPr>
          <a:xfrm>
            <a:off x="449263" y="1600200"/>
            <a:ext cx="8229600" cy="3773016"/>
          </a:xfrm>
        </p:spPr>
        <p:txBody>
          <a:bodyPr>
            <a:normAutofit fontScale="55000" lnSpcReduction="20000"/>
          </a:bodyPr>
          <a:lstStyle/>
          <a:p>
            <a:pPr marL="0" indent="0">
              <a:buNone/>
            </a:pPr>
            <a:r>
              <a:rPr lang="en-GB" b="1" dirty="0" smtClean="0"/>
              <a:t>Hints and Tips</a:t>
            </a:r>
          </a:p>
          <a:p>
            <a:pPr marL="0" indent="0">
              <a:buNone/>
            </a:pPr>
            <a:endParaRPr lang="en-GB" b="1" dirty="0" smtClean="0"/>
          </a:p>
          <a:p>
            <a:r>
              <a:rPr lang="en-GB" dirty="0" smtClean="0"/>
              <a:t>If possible and appropriate, assist the child to maintain contact with both parents or main care giver</a:t>
            </a:r>
          </a:p>
          <a:p>
            <a:r>
              <a:rPr lang="en-GB" dirty="0" smtClean="0"/>
              <a:t>Encourage the child to talk about their feelings when they wish to</a:t>
            </a:r>
          </a:p>
          <a:p>
            <a:r>
              <a:rPr lang="en-GB" dirty="0" smtClean="0"/>
              <a:t>Help the young person to understand that the separation was not their fault</a:t>
            </a:r>
          </a:p>
          <a:p>
            <a:r>
              <a:rPr lang="en-GB" dirty="0" smtClean="0"/>
              <a:t>Encourage participation in social activities to help channel any negative energies surrounding separation but recognise that this might be difficult </a:t>
            </a:r>
          </a:p>
          <a:p>
            <a:r>
              <a:rPr lang="en-GB" dirty="0" smtClean="0"/>
              <a:t>Help the child to settle into new routines and establish feelings of security</a:t>
            </a:r>
          </a:p>
          <a:p>
            <a:r>
              <a:rPr lang="en-GB" dirty="0" smtClean="0"/>
              <a:t>Build on strengths and sense of self worth and identity as individuals</a:t>
            </a:r>
            <a:endParaRPr lang="en-GB" dirty="0"/>
          </a:p>
        </p:txBody>
      </p:sp>
      <p:sp>
        <p:nvSpPr>
          <p:cNvPr id="4" name="Slide Number Placeholder 3"/>
          <p:cNvSpPr>
            <a:spLocks noGrp="1"/>
          </p:cNvSpPr>
          <p:nvPr>
            <p:ph type="sldNum" sz="quarter" idx="10"/>
          </p:nvPr>
        </p:nvSpPr>
        <p:spPr/>
        <p:txBody>
          <a:bodyPr/>
          <a:lstStyle/>
          <a:p>
            <a:fld id="{FD792F1C-E812-4900-AE97-2C117BDA4124}" type="slidenum">
              <a:rPr lang="en-GB" smtClean="0"/>
              <a:t>33</a:t>
            </a:fld>
            <a:endParaRPr lang="en-GB"/>
          </a:p>
        </p:txBody>
      </p:sp>
    </p:spTree>
    <p:extLst>
      <p:ext uri="{BB962C8B-B14F-4D97-AF65-F5344CB8AC3E}">
        <p14:creationId xmlns:p14="http://schemas.microsoft.com/office/powerpoint/2010/main" val="17031832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a:t>
            </a:r>
            <a:endParaRPr lang="en-GB" dirty="0"/>
          </a:p>
        </p:txBody>
      </p:sp>
      <p:sp>
        <p:nvSpPr>
          <p:cNvPr id="5" name="Slide Number Placeholder 4"/>
          <p:cNvSpPr>
            <a:spLocks noGrp="1"/>
          </p:cNvSpPr>
          <p:nvPr>
            <p:ph type="sldNum" sz="quarter" idx="10"/>
          </p:nvPr>
        </p:nvSpPr>
        <p:spPr/>
        <p:txBody>
          <a:bodyPr/>
          <a:lstStyle/>
          <a:p>
            <a:fld id="{FD792F1C-E812-4900-AE97-2C117BDA4124}" type="slidenum">
              <a:rPr lang="en-GB" smtClean="0"/>
              <a:t>34</a:t>
            </a:fld>
            <a:endParaRPr lang="en-GB"/>
          </a:p>
        </p:txBody>
      </p:sp>
      <p:sp>
        <p:nvSpPr>
          <p:cNvPr id="8" name="Rectangle 7"/>
          <p:cNvSpPr/>
          <p:nvPr/>
        </p:nvSpPr>
        <p:spPr>
          <a:xfrm>
            <a:off x="2270760" y="1484784"/>
            <a:ext cx="4572000" cy="4524315"/>
          </a:xfrm>
          <a:prstGeom prst="rect">
            <a:avLst/>
          </a:prstGeom>
        </p:spPr>
        <p:txBody>
          <a:bodyPr>
            <a:spAutoFit/>
          </a:bodyPr>
          <a:lstStyle/>
          <a:p>
            <a:r>
              <a:rPr lang="en-GB" dirty="0"/>
              <a:t>Contact a professional if you feel the sadness is sticking around too long. </a:t>
            </a:r>
          </a:p>
          <a:p>
            <a:r>
              <a:rPr lang="en-GB" dirty="0"/>
              <a:t>Some warning signs to watch for include: </a:t>
            </a:r>
            <a:endParaRPr lang="en-GB" dirty="0" smtClean="0"/>
          </a:p>
          <a:p>
            <a:endParaRPr lang="en-GB" dirty="0"/>
          </a:p>
          <a:p>
            <a:pPr marL="285750" indent="-285750">
              <a:buFont typeface="Arial" pitchFamily="34" charset="0"/>
              <a:buChar char="•"/>
            </a:pPr>
            <a:r>
              <a:rPr lang="en-GB" dirty="0"/>
              <a:t>The child loses interest in daily activities and </a:t>
            </a:r>
            <a:r>
              <a:rPr lang="en-GB" dirty="0" smtClean="0"/>
              <a:t>interests</a:t>
            </a:r>
            <a:endParaRPr lang="en-GB" dirty="0"/>
          </a:p>
          <a:p>
            <a:pPr marL="285750" indent="-285750">
              <a:buFont typeface="Arial" pitchFamily="34" charset="0"/>
              <a:buChar char="•"/>
            </a:pPr>
            <a:r>
              <a:rPr lang="en-GB" dirty="0"/>
              <a:t>Inability to sleep and loss of appetite.</a:t>
            </a:r>
          </a:p>
          <a:p>
            <a:pPr marL="285750" indent="-285750">
              <a:buFont typeface="Arial" pitchFamily="34" charset="0"/>
              <a:buChar char="•"/>
            </a:pPr>
            <a:r>
              <a:rPr lang="en-GB" dirty="0"/>
              <a:t>Acting much younger than chronological age for an extended period of </a:t>
            </a:r>
            <a:r>
              <a:rPr lang="en-GB" dirty="0" smtClean="0"/>
              <a:t>time</a:t>
            </a:r>
            <a:endParaRPr lang="en-GB" dirty="0"/>
          </a:p>
          <a:p>
            <a:pPr marL="285750" indent="-285750">
              <a:buFont typeface="Arial" pitchFamily="34" charset="0"/>
              <a:buChar char="•"/>
            </a:pPr>
            <a:r>
              <a:rPr lang="en-GB" dirty="0"/>
              <a:t>Sharp drop in school </a:t>
            </a:r>
            <a:r>
              <a:rPr lang="en-GB" dirty="0" smtClean="0"/>
              <a:t>performance</a:t>
            </a:r>
          </a:p>
          <a:p>
            <a:pPr marL="285750" indent="-285750">
              <a:buFont typeface="Arial" pitchFamily="34" charset="0"/>
              <a:buChar char="•"/>
            </a:pPr>
            <a:r>
              <a:rPr lang="en-GB" dirty="0" smtClean="0"/>
              <a:t>‘Acting out’ being out of character for them i.e. exaggerated behaviour</a:t>
            </a:r>
            <a:endParaRPr lang="en-GB" dirty="0"/>
          </a:p>
        </p:txBody>
      </p:sp>
    </p:spTree>
    <p:extLst>
      <p:ext uri="{BB962C8B-B14F-4D97-AF65-F5344CB8AC3E}">
        <p14:creationId xmlns:p14="http://schemas.microsoft.com/office/powerpoint/2010/main" val="3311246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Break</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792F1C-E812-4900-AE97-2C117BDA4124}" type="slidenum">
              <a:rPr lang="en-GB" smtClean="0"/>
              <a:t>35</a:t>
            </a:fld>
            <a:endParaRPr lang="en-GB" dirty="0"/>
          </a:p>
        </p:txBody>
      </p:sp>
      <p:pic>
        <p:nvPicPr>
          <p:cNvPr id="1028" name="Picture 4" descr="C:\Users\dbfr9370\AppData\Local\Microsoft\Windows\Temporary Internet Files\Content.IE5\LP1HAWFP\MP9004491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7128792"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9386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Activity to promote well being…</a:t>
            </a:r>
            <a:endParaRPr lang="en-GB" sz="3600" dirty="0"/>
          </a:p>
        </p:txBody>
      </p:sp>
      <p:sp>
        <p:nvSpPr>
          <p:cNvPr id="3" name="Content Placeholder 2"/>
          <p:cNvSpPr>
            <a:spLocks noGrp="1"/>
          </p:cNvSpPr>
          <p:nvPr>
            <p:ph idx="1"/>
          </p:nvPr>
        </p:nvSpPr>
        <p:spPr>
          <a:xfrm>
            <a:off x="449263" y="1600201"/>
            <a:ext cx="8229600" cy="3556992"/>
          </a:xfrm>
        </p:spPr>
        <p:txBody>
          <a:bodyPr/>
          <a:lstStyle/>
          <a:p>
            <a:pPr marL="0" indent="0">
              <a:buNone/>
            </a:pPr>
            <a:r>
              <a:rPr lang="en-GB" b="1" dirty="0" smtClean="0"/>
              <a:t>Treasuring Memories</a:t>
            </a:r>
          </a:p>
          <a:p>
            <a:r>
              <a:rPr lang="en-GB" sz="2800" dirty="0" smtClean="0"/>
              <a:t>Making a memory box or a memory book can help children to talk about the person who has died.  This also gives children the opportunity to continue to have a relationship with that person</a:t>
            </a:r>
            <a:endParaRPr lang="en-GB" sz="2800" dirty="0"/>
          </a:p>
        </p:txBody>
      </p:sp>
      <p:sp>
        <p:nvSpPr>
          <p:cNvPr id="4" name="Slide Number Placeholder 3"/>
          <p:cNvSpPr>
            <a:spLocks noGrp="1"/>
          </p:cNvSpPr>
          <p:nvPr>
            <p:ph type="sldNum" sz="quarter" idx="10"/>
          </p:nvPr>
        </p:nvSpPr>
        <p:spPr/>
        <p:txBody>
          <a:bodyPr/>
          <a:lstStyle/>
          <a:p>
            <a:fld id="{FD792F1C-E812-4900-AE97-2C117BDA4124}" type="slidenum">
              <a:rPr lang="en-GB" smtClean="0"/>
              <a:t>36</a:t>
            </a:fld>
            <a:endParaRPr lang="en-GB" dirty="0"/>
          </a:p>
        </p:txBody>
      </p:sp>
      <p:pic>
        <p:nvPicPr>
          <p:cNvPr id="4101" name="Picture 5" descr="C:\Users\dbfr9370\AppData\Local\Microsoft\Windows\Temporary Internet Files\Content.IE5\LP1HAWFP\MP9004424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243104"/>
            <a:ext cx="3059832" cy="1640244"/>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dbfr9370\AppData\Local\Microsoft\Windows\Temporary Internet Files\Content.IE5\LP1HAWFP\MP9004317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339" y="5243104"/>
            <a:ext cx="1933709" cy="164024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dbfr9370\AppData\Local\Microsoft\Windows\Temporary Internet Files\Content.IE5\68SSI57V\MP90044871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5243104"/>
            <a:ext cx="1872208" cy="1640244"/>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dbfr9370\AppData\Local\Microsoft\Windows\Temporary Internet Files\Content.IE5\NEMN3TYO\MP90044356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5243104"/>
            <a:ext cx="2267744" cy="161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0241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Memory Box</a:t>
            </a:r>
            <a:endParaRPr lang="en-GB" dirty="0"/>
          </a:p>
        </p:txBody>
      </p:sp>
      <p:sp>
        <p:nvSpPr>
          <p:cNvPr id="3" name="Content Placeholder 2"/>
          <p:cNvSpPr>
            <a:spLocks noGrp="1"/>
          </p:cNvSpPr>
          <p:nvPr>
            <p:ph idx="1"/>
          </p:nvPr>
        </p:nvSpPr>
        <p:spPr/>
        <p:txBody>
          <a:bodyPr/>
          <a:lstStyle/>
          <a:p>
            <a:endParaRPr lang="en-GB" dirty="0" smtClean="0"/>
          </a:p>
          <a:p>
            <a:endParaRPr lang="en-GB" dirty="0"/>
          </a:p>
          <a:p>
            <a:r>
              <a:rPr lang="en-GB" dirty="0" smtClean="0"/>
              <a:t>If you were supporting a child or young person to make a memory box what are the items that could be put in to it?</a:t>
            </a:r>
            <a:endParaRPr lang="en-GB" dirty="0"/>
          </a:p>
        </p:txBody>
      </p:sp>
      <p:sp>
        <p:nvSpPr>
          <p:cNvPr id="4" name="Slide Number Placeholder 3"/>
          <p:cNvSpPr>
            <a:spLocks noGrp="1"/>
          </p:cNvSpPr>
          <p:nvPr>
            <p:ph type="sldNum" sz="quarter" idx="10"/>
          </p:nvPr>
        </p:nvSpPr>
        <p:spPr/>
        <p:txBody>
          <a:bodyPr/>
          <a:lstStyle/>
          <a:p>
            <a:fld id="{FD792F1C-E812-4900-AE97-2C117BDA4124}" type="slidenum">
              <a:rPr lang="en-GB" smtClean="0"/>
              <a:t>37</a:t>
            </a:fld>
            <a:endParaRPr lang="en-GB" dirty="0"/>
          </a:p>
        </p:txBody>
      </p:sp>
    </p:spTree>
    <p:extLst>
      <p:ext uri="{BB962C8B-B14F-4D97-AF65-F5344CB8AC3E}">
        <p14:creationId xmlns:p14="http://schemas.microsoft.com/office/powerpoint/2010/main" val="10307550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Remembering</a:t>
            </a:r>
            <a:endParaRPr lang="en-GB" dirty="0"/>
          </a:p>
        </p:txBody>
      </p:sp>
      <p:sp>
        <p:nvSpPr>
          <p:cNvPr id="3" name="Content Placeholder 2"/>
          <p:cNvSpPr>
            <a:spLocks noGrp="1"/>
          </p:cNvSpPr>
          <p:nvPr>
            <p:ph idx="1"/>
          </p:nvPr>
        </p:nvSpPr>
        <p:spPr/>
        <p:txBody>
          <a:bodyPr/>
          <a:lstStyle/>
          <a:p>
            <a:r>
              <a:rPr lang="en-GB" dirty="0" smtClean="0"/>
              <a:t>It is important that people are able to talk about and remember someone after they have died.  For children, opportunities to remember can assist in maintaining a special relationship with that person, which is likely to have a positive impact on their future emotional development</a:t>
            </a:r>
            <a:endParaRPr lang="en-GB" dirty="0"/>
          </a:p>
        </p:txBody>
      </p:sp>
      <p:sp>
        <p:nvSpPr>
          <p:cNvPr id="4" name="Slide Number Placeholder 3"/>
          <p:cNvSpPr>
            <a:spLocks noGrp="1"/>
          </p:cNvSpPr>
          <p:nvPr>
            <p:ph type="sldNum" sz="quarter" idx="10"/>
          </p:nvPr>
        </p:nvSpPr>
        <p:spPr/>
        <p:txBody>
          <a:bodyPr/>
          <a:lstStyle/>
          <a:p>
            <a:fld id="{FD792F1C-E812-4900-AE97-2C117BDA4124}" type="slidenum">
              <a:rPr lang="en-GB" smtClean="0"/>
              <a:t>38</a:t>
            </a:fld>
            <a:endParaRPr lang="en-GB" dirty="0"/>
          </a:p>
        </p:txBody>
      </p:sp>
    </p:spTree>
    <p:extLst>
      <p:ext uri="{BB962C8B-B14F-4D97-AF65-F5344CB8AC3E}">
        <p14:creationId xmlns:p14="http://schemas.microsoft.com/office/powerpoint/2010/main" val="14293746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Activities to promote remembering…</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Write a letter, Make a card</a:t>
            </a:r>
          </a:p>
          <a:p>
            <a:r>
              <a:rPr lang="en-GB" dirty="0" smtClean="0"/>
              <a:t>Take some flowers or a card to the grave</a:t>
            </a:r>
          </a:p>
          <a:p>
            <a:r>
              <a:rPr lang="en-GB" dirty="0" smtClean="0"/>
              <a:t>Make a scrapbook</a:t>
            </a:r>
          </a:p>
          <a:p>
            <a:r>
              <a:rPr lang="en-GB" dirty="0" smtClean="0"/>
              <a:t>Plant a tree or shrub, bulbs, flowers</a:t>
            </a:r>
          </a:p>
          <a:p>
            <a:r>
              <a:rPr lang="en-GB" dirty="0" smtClean="0"/>
              <a:t>Make a CD of favourite tunes</a:t>
            </a:r>
          </a:p>
          <a:p>
            <a:r>
              <a:rPr lang="en-GB" dirty="0" smtClean="0"/>
              <a:t>Visit places that make you feel happy</a:t>
            </a:r>
          </a:p>
          <a:p>
            <a:r>
              <a:rPr lang="en-GB" dirty="0" smtClean="0"/>
              <a:t>Keep a journal</a:t>
            </a:r>
          </a:p>
          <a:p>
            <a:r>
              <a:rPr lang="en-GB" dirty="0" smtClean="0"/>
              <a:t>Talk about the person you are missing with someone who knows them or who is willing to listen</a:t>
            </a:r>
          </a:p>
          <a:p>
            <a:endParaRPr lang="en-GB" dirty="0" smtClean="0"/>
          </a:p>
        </p:txBody>
      </p:sp>
      <p:sp>
        <p:nvSpPr>
          <p:cNvPr id="4" name="Slide Number Placeholder 3"/>
          <p:cNvSpPr>
            <a:spLocks noGrp="1"/>
          </p:cNvSpPr>
          <p:nvPr>
            <p:ph type="sldNum" sz="quarter" idx="10"/>
          </p:nvPr>
        </p:nvSpPr>
        <p:spPr/>
        <p:txBody>
          <a:bodyPr/>
          <a:lstStyle/>
          <a:p>
            <a:fld id="{FD792F1C-E812-4900-AE97-2C117BDA4124}" type="slidenum">
              <a:rPr lang="en-GB" smtClean="0"/>
              <a:t>39</a:t>
            </a:fld>
            <a:endParaRPr lang="en-GB" dirty="0"/>
          </a:p>
        </p:txBody>
      </p:sp>
    </p:spTree>
    <p:extLst>
      <p:ext uri="{BB962C8B-B14F-4D97-AF65-F5344CB8AC3E}">
        <p14:creationId xmlns:p14="http://schemas.microsoft.com/office/powerpoint/2010/main" val="2995288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Grief Observed by C.S. Lewis</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t>“</a:t>
            </a:r>
            <a:r>
              <a:rPr lang="en-GB" dirty="0" smtClean="0">
                <a:latin typeface="Tempus Sans ITC" pitchFamily="82" charset="0"/>
              </a:rPr>
              <a:t>There is something new to be chronicled every day.  Grief is like a long valley, a winding valley where any bend may reveal a totally new landscape.  As I’ve already noted, not every bend does.  Sometimes the surprise is the opposite one; you are presented with exactly the same sort of country you thought you had left behind miles ago.  That is when you wonder whether the valley isn’t a circular trench.  But it isn’t.  There are partial recurrences, but the sequence doesn’t repeat</a:t>
            </a:r>
            <a:r>
              <a:rPr lang="en-GB" dirty="0" smtClean="0"/>
              <a:t>”</a:t>
            </a:r>
          </a:p>
          <a:p>
            <a:pPr marL="0" indent="0" algn="r">
              <a:buNone/>
            </a:pPr>
            <a:r>
              <a:rPr lang="en-GB" sz="2100" dirty="0" smtClean="0"/>
              <a:t>(Lewis, 1961:47)</a:t>
            </a:r>
            <a:endParaRPr lang="en-GB" sz="2100" dirty="0"/>
          </a:p>
        </p:txBody>
      </p:sp>
      <p:sp>
        <p:nvSpPr>
          <p:cNvPr id="4" name="Slide Number Placeholder 3"/>
          <p:cNvSpPr>
            <a:spLocks noGrp="1"/>
          </p:cNvSpPr>
          <p:nvPr>
            <p:ph type="sldNum" sz="quarter" idx="10"/>
          </p:nvPr>
        </p:nvSpPr>
        <p:spPr/>
        <p:txBody>
          <a:bodyPr/>
          <a:lstStyle/>
          <a:p>
            <a:fld id="{FD792F1C-E812-4900-AE97-2C117BDA4124}" type="slidenum">
              <a:rPr lang="en-GB" smtClean="0"/>
              <a:t>4</a:t>
            </a:fld>
            <a:endParaRPr lang="en-GB" dirty="0"/>
          </a:p>
        </p:txBody>
      </p:sp>
    </p:spTree>
    <p:extLst>
      <p:ext uri="{BB962C8B-B14F-4D97-AF65-F5344CB8AC3E}">
        <p14:creationId xmlns:p14="http://schemas.microsoft.com/office/powerpoint/2010/main" val="29729370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747726"/>
            <a:ext cx="6984776" cy="3693319"/>
          </a:xfrm>
          <a:prstGeom prst="rect">
            <a:avLst/>
          </a:prstGeom>
        </p:spPr>
        <p:txBody>
          <a:bodyPr wrap="square">
            <a:spAutoFit/>
          </a:bodyPr>
          <a:lstStyle/>
          <a:p>
            <a:r>
              <a:rPr lang="en-GB" dirty="0" smtClean="0">
                <a:hlinkClick r:id="rId2"/>
              </a:rPr>
              <a:t>http</a:t>
            </a:r>
            <a:r>
              <a:rPr lang="en-GB" dirty="0">
                <a:hlinkClick r:id="rId2"/>
              </a:rPr>
              <a:t>://</a:t>
            </a:r>
            <a:r>
              <a:rPr lang="en-GB" dirty="0" smtClean="0">
                <a:hlinkClick r:id="rId2"/>
              </a:rPr>
              <a:t>www.youngminds.org.uk/for_parents/worried_about_your_child/divorce_separation?gclid=COnAxOOXpLQCFYXLtAodrVUAIQ</a:t>
            </a:r>
            <a:endParaRPr lang="en-GB" dirty="0" smtClean="0"/>
          </a:p>
          <a:p>
            <a:endParaRPr lang="en-GB" dirty="0" smtClean="0"/>
          </a:p>
          <a:p>
            <a:r>
              <a:rPr lang="en-GB" dirty="0" smtClean="0"/>
              <a:t>Feeling Angry</a:t>
            </a:r>
            <a:endParaRPr lang="en-GB" dirty="0"/>
          </a:p>
          <a:p>
            <a:r>
              <a:rPr lang="en-GB" dirty="0" smtClean="0">
                <a:hlinkClick r:id="rId3"/>
              </a:rPr>
              <a:t>http</a:t>
            </a:r>
            <a:r>
              <a:rPr lang="en-GB" dirty="0">
                <a:hlinkClick r:id="rId3"/>
              </a:rPr>
              <a:t>://www.youngminds.org.uk/assets/0000/0720/Feeling_Angry_.</a:t>
            </a:r>
            <a:r>
              <a:rPr lang="en-GB" dirty="0" smtClean="0">
                <a:hlinkClick r:id="rId3"/>
              </a:rPr>
              <a:t>pdf</a:t>
            </a:r>
            <a:endParaRPr lang="en-GB" dirty="0" smtClean="0"/>
          </a:p>
          <a:p>
            <a:endParaRPr lang="en-GB" dirty="0"/>
          </a:p>
          <a:p>
            <a:r>
              <a:rPr lang="en-GB" dirty="0" smtClean="0"/>
              <a:t>Explaining divorce to young children</a:t>
            </a:r>
          </a:p>
          <a:p>
            <a:endParaRPr lang="en-GB" dirty="0" smtClean="0"/>
          </a:p>
          <a:p>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FD792F1C-E812-4900-AE97-2C117BDA4124}" type="slidenum">
              <a:rPr lang="en-GB" smtClean="0"/>
              <a:t>40</a:t>
            </a:fld>
            <a:endParaRPr lang="en-GB" dirty="0"/>
          </a:p>
        </p:txBody>
      </p:sp>
      <p:sp>
        <p:nvSpPr>
          <p:cNvPr id="3" name="Title 2"/>
          <p:cNvSpPr>
            <a:spLocks noGrp="1"/>
          </p:cNvSpPr>
          <p:nvPr>
            <p:ph type="title" idx="4294967295"/>
          </p:nvPr>
        </p:nvSpPr>
        <p:spPr>
          <a:xfrm>
            <a:off x="565212" y="260648"/>
            <a:ext cx="8229600" cy="1143000"/>
          </a:xfrm>
        </p:spPr>
        <p:txBody>
          <a:bodyPr/>
          <a:lstStyle/>
          <a:p>
            <a:r>
              <a:rPr lang="en-GB" dirty="0" smtClean="0"/>
              <a:t>Divorce and separation</a:t>
            </a:r>
            <a:endParaRPr lang="en-GB" dirty="0"/>
          </a:p>
        </p:txBody>
      </p:sp>
      <p:sp>
        <p:nvSpPr>
          <p:cNvPr id="5" name="Content Placeholder 4"/>
          <p:cNvSpPr>
            <a:spLocks noGrp="1"/>
          </p:cNvSpPr>
          <p:nvPr>
            <p:ph idx="4294967295"/>
          </p:nvPr>
        </p:nvSpPr>
        <p:spPr>
          <a:xfrm>
            <a:off x="899592" y="1484784"/>
            <a:ext cx="7704855" cy="3857153"/>
          </a:xfrm>
        </p:spPr>
        <p:txBody>
          <a:bodyPr>
            <a:normAutofit/>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smtClean="0"/>
          </a:p>
          <a:p>
            <a:pPr marL="0" indent="0">
              <a:buNone/>
            </a:pPr>
            <a:r>
              <a:rPr lang="en-GB" sz="1500" dirty="0" smtClean="0">
                <a:hlinkClick r:id="rId4"/>
              </a:rPr>
              <a:t>http</a:t>
            </a:r>
            <a:r>
              <a:rPr lang="en-GB" sz="1500" dirty="0">
                <a:hlinkClick r:id="rId4"/>
              </a:rPr>
              <a:t>://</a:t>
            </a:r>
            <a:r>
              <a:rPr lang="en-GB" sz="1500" dirty="0" smtClean="0">
                <a:hlinkClick r:id="rId4"/>
              </a:rPr>
              <a:t>www.sesamestreet.org/parents/topicsandactivities/toolkits/</a:t>
            </a:r>
          </a:p>
          <a:p>
            <a:pPr marL="0" indent="0">
              <a:buNone/>
            </a:pPr>
            <a:r>
              <a:rPr lang="en-GB" sz="1500" dirty="0" smtClean="0">
                <a:hlinkClick r:id="rId4"/>
              </a:rPr>
              <a:t>divorce and Separation</a:t>
            </a:r>
            <a:endParaRPr lang="en-GB" sz="1500" dirty="0" smtClean="0"/>
          </a:p>
          <a:p>
            <a:pPr marL="0" indent="0">
              <a:buNone/>
            </a:pPr>
            <a:endParaRPr lang="en-GB" sz="1500" dirty="0" smtClean="0"/>
          </a:p>
          <a:p>
            <a:pPr marL="0" indent="0">
              <a:buNone/>
            </a:pPr>
            <a:endParaRPr lang="en-GB" sz="1500" dirty="0"/>
          </a:p>
        </p:txBody>
      </p:sp>
    </p:spTree>
    <p:extLst>
      <p:ext uri="{BB962C8B-B14F-4D97-AF65-F5344CB8AC3E}">
        <p14:creationId xmlns:p14="http://schemas.microsoft.com/office/powerpoint/2010/main" val="37793555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Anger (podcast)</a:t>
            </a:r>
            <a:endParaRPr lang="en-GB" dirty="0"/>
          </a:p>
        </p:txBody>
      </p:sp>
      <p:sp>
        <p:nvSpPr>
          <p:cNvPr id="3" name="Content Placeholder 2"/>
          <p:cNvSpPr>
            <a:spLocks noGrp="1"/>
          </p:cNvSpPr>
          <p:nvPr>
            <p:ph idx="1"/>
          </p:nvPr>
        </p:nvSpPr>
        <p:spPr/>
        <p:txBody>
          <a:bodyPr/>
          <a:lstStyle/>
          <a:p>
            <a:pPr marL="0" indent="0">
              <a:buNone/>
            </a:pPr>
            <a:endParaRPr lang="en-GB" dirty="0" smtClean="0">
              <a:hlinkClick r:id="rId2"/>
            </a:endParaRPr>
          </a:p>
          <a:p>
            <a:pPr marL="0" indent="0">
              <a:buNone/>
            </a:pPr>
            <a:endParaRPr lang="en-GB" dirty="0">
              <a:hlinkClick r:id="rId2"/>
            </a:endParaRPr>
          </a:p>
          <a:p>
            <a:pPr marL="0" indent="0">
              <a:buNone/>
            </a:pPr>
            <a:endParaRPr lang="en-GB" dirty="0" smtClean="0">
              <a:hlinkClick r:id="rId2"/>
            </a:endParaRPr>
          </a:p>
          <a:p>
            <a:pPr marL="0" indent="0">
              <a:buNone/>
            </a:pPr>
            <a:r>
              <a:rPr lang="en-GB" dirty="0" smtClean="0">
                <a:hlinkClick r:id="rId2"/>
              </a:rPr>
              <a:t>http</a:t>
            </a:r>
            <a:r>
              <a:rPr lang="en-GB" dirty="0">
                <a:hlinkClick r:id="rId2"/>
              </a:rPr>
              <a:t>://</a:t>
            </a:r>
            <a:r>
              <a:rPr lang="en-GB" dirty="0" smtClean="0">
                <a:hlinkClick r:id="rId2"/>
              </a:rPr>
              <a:t>www.youngminds.org.uk/assets/0000/0427/070903_YM_Anger.mp3</a:t>
            </a:r>
            <a:endParaRPr lang="en-GB" dirty="0" smtClean="0"/>
          </a:p>
          <a:p>
            <a:endParaRPr lang="en-GB" dirty="0"/>
          </a:p>
        </p:txBody>
      </p:sp>
      <p:sp>
        <p:nvSpPr>
          <p:cNvPr id="4" name="Slide Number Placeholder 3"/>
          <p:cNvSpPr>
            <a:spLocks noGrp="1"/>
          </p:cNvSpPr>
          <p:nvPr>
            <p:ph type="sldNum" sz="quarter" idx="10"/>
          </p:nvPr>
        </p:nvSpPr>
        <p:spPr/>
        <p:txBody>
          <a:bodyPr/>
          <a:lstStyle/>
          <a:p>
            <a:fld id="{FD792F1C-E812-4900-AE97-2C117BDA4124}" type="slidenum">
              <a:rPr lang="en-GB" smtClean="0"/>
              <a:t>41</a:t>
            </a:fld>
            <a:endParaRPr lang="en-GB" dirty="0"/>
          </a:p>
        </p:txBody>
      </p:sp>
    </p:spTree>
    <p:extLst>
      <p:ext uri="{BB962C8B-B14F-4D97-AF65-F5344CB8AC3E}">
        <p14:creationId xmlns:p14="http://schemas.microsoft.com/office/powerpoint/2010/main" val="34868046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Bereavement and Loss</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Cancer and Leukaemia in Childhood (CLIC) </a:t>
            </a:r>
            <a:r>
              <a:rPr lang="en-GB" dirty="0" smtClean="0">
                <a:hlinkClick r:id="rId2"/>
              </a:rPr>
              <a:t>www.clic.org.uk</a:t>
            </a:r>
            <a:endParaRPr lang="en-GB" dirty="0" smtClean="0"/>
          </a:p>
          <a:p>
            <a:r>
              <a:rPr lang="en-GB" dirty="0" smtClean="0"/>
              <a:t>The Child Bereavement Trust</a:t>
            </a:r>
          </a:p>
          <a:p>
            <a:pPr marL="400050" lvl="1" indent="0">
              <a:buNone/>
            </a:pPr>
            <a:r>
              <a:rPr lang="en-GB" dirty="0" smtClean="0">
                <a:hlinkClick r:id="rId3"/>
              </a:rPr>
              <a:t>www.childbreavement.org.uk</a:t>
            </a:r>
            <a:endParaRPr lang="en-GB" dirty="0" smtClean="0"/>
          </a:p>
          <a:p>
            <a:r>
              <a:rPr lang="en-GB" dirty="0" smtClean="0"/>
              <a:t>Sargent Cancer Care for Children </a:t>
            </a:r>
          </a:p>
          <a:p>
            <a:pPr marL="400050" lvl="1" indent="0">
              <a:buNone/>
            </a:pPr>
            <a:r>
              <a:rPr lang="en-GB" dirty="0" smtClean="0">
                <a:hlinkClick r:id="rId4"/>
              </a:rPr>
              <a:t>www.sargent.org</a:t>
            </a:r>
            <a:endParaRPr lang="en-GB" dirty="0" smtClean="0"/>
          </a:p>
          <a:p>
            <a:r>
              <a:rPr lang="en-GB" dirty="0" smtClean="0"/>
              <a:t>Winston’s Wish (for bereaved children) </a:t>
            </a:r>
            <a:r>
              <a:rPr lang="en-GB" dirty="0" smtClean="0">
                <a:hlinkClick r:id="rId5"/>
              </a:rPr>
              <a:t>www.winstonswish.org.uk</a:t>
            </a:r>
            <a:endParaRPr lang="en-GB" dirty="0" smtClean="0"/>
          </a:p>
          <a:p>
            <a:r>
              <a:rPr lang="en-GB" dirty="0" smtClean="0"/>
              <a:t>Little children, big challenges: Divorce</a:t>
            </a:r>
          </a:p>
          <a:p>
            <a:pPr marL="400050" lvl="1" indent="0">
              <a:buNone/>
            </a:pPr>
            <a:r>
              <a:rPr lang="en-GB" dirty="0" smtClean="0">
                <a:hlinkClick r:id="rId6"/>
              </a:rPr>
              <a:t>http</a:t>
            </a:r>
            <a:r>
              <a:rPr lang="en-GB" dirty="0">
                <a:hlinkClick r:id="rId6"/>
              </a:rPr>
              <a:t>://</a:t>
            </a:r>
            <a:r>
              <a:rPr lang="en-GB" dirty="0" smtClean="0">
                <a:hlinkClick r:id="rId6"/>
              </a:rPr>
              <a:t>www.sesamestreet.org/parents/</a:t>
            </a:r>
          </a:p>
          <a:p>
            <a:pPr marL="400050" lvl="1" indent="0">
              <a:buNone/>
            </a:pPr>
            <a:r>
              <a:rPr lang="en-GB" dirty="0" err="1" smtClean="0">
                <a:hlinkClick r:id="rId6"/>
              </a:rPr>
              <a:t>topicsandactivities</a:t>
            </a:r>
            <a:r>
              <a:rPr lang="en-GB" dirty="0" smtClean="0">
                <a:hlinkClick r:id="rId6"/>
              </a:rPr>
              <a:t>/toolkits/divorce</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FD792F1C-E812-4900-AE97-2C117BDA4124}" type="slidenum">
              <a:rPr lang="en-GB" smtClean="0"/>
              <a:t>42</a:t>
            </a:fld>
            <a:endParaRPr lang="en-GB"/>
          </a:p>
        </p:txBody>
      </p:sp>
    </p:spTree>
    <p:extLst>
      <p:ext uri="{BB962C8B-B14F-4D97-AF65-F5344CB8AC3E}">
        <p14:creationId xmlns:p14="http://schemas.microsoft.com/office/powerpoint/2010/main" val="27431432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Bereavement /War/Disaster</a:t>
            </a:r>
            <a:endParaRPr lang="en-GB" sz="3600" dirty="0"/>
          </a:p>
        </p:txBody>
      </p:sp>
      <p:sp>
        <p:nvSpPr>
          <p:cNvPr id="3" name="Content Placeholder 2"/>
          <p:cNvSpPr>
            <a:spLocks noGrp="1"/>
          </p:cNvSpPr>
          <p:nvPr>
            <p:ph idx="1"/>
          </p:nvPr>
        </p:nvSpPr>
        <p:spPr/>
        <p:txBody>
          <a:bodyPr/>
          <a:lstStyle/>
          <a:p>
            <a:pPr marL="0" indent="0">
              <a:buNone/>
            </a:pPr>
            <a:r>
              <a:rPr lang="en-GB" dirty="0" smtClean="0"/>
              <a:t>The Bereavement Manual</a:t>
            </a:r>
          </a:p>
          <a:p>
            <a:r>
              <a:rPr lang="en-GB" dirty="0">
                <a:hlinkClick r:id="rId2"/>
              </a:rPr>
              <a:t>http://www.childrenandwar.org/resources/grief-manual</a:t>
            </a:r>
            <a:r>
              <a:rPr lang="en-GB" dirty="0" smtClean="0">
                <a:hlinkClick r:id="rId2"/>
              </a:rPr>
              <a:t>/</a:t>
            </a:r>
            <a:endParaRPr lang="en-GB" dirty="0" smtClean="0"/>
          </a:p>
          <a:p>
            <a:pPr marL="0" indent="0">
              <a:buNone/>
            </a:pPr>
            <a:r>
              <a:rPr lang="en-GB" sz="2400" dirty="0" smtClean="0"/>
              <a:t>Uses information and research gathered from children bereaved due to war, natural disasters and trauma.  Designed as a multi-cultural resource based on Teaching Recovery Techniques (TRT) which helps the child develop coping strategies to reduce effects of bereavement and loss.</a:t>
            </a:r>
            <a:endParaRPr lang="en-GB" sz="2400" dirty="0"/>
          </a:p>
        </p:txBody>
      </p:sp>
      <p:sp>
        <p:nvSpPr>
          <p:cNvPr id="4" name="Slide Number Placeholder 3"/>
          <p:cNvSpPr>
            <a:spLocks noGrp="1"/>
          </p:cNvSpPr>
          <p:nvPr>
            <p:ph type="sldNum" sz="quarter" idx="10"/>
          </p:nvPr>
        </p:nvSpPr>
        <p:spPr/>
        <p:txBody>
          <a:bodyPr/>
          <a:lstStyle/>
          <a:p>
            <a:fld id="{FD792F1C-E812-4900-AE97-2C117BDA4124}" type="slidenum">
              <a:rPr lang="en-GB" smtClean="0"/>
              <a:t>43</a:t>
            </a:fld>
            <a:endParaRPr lang="en-GB"/>
          </a:p>
        </p:txBody>
      </p:sp>
    </p:spTree>
    <p:extLst>
      <p:ext uri="{BB962C8B-B14F-4D97-AF65-F5344CB8AC3E}">
        <p14:creationId xmlns:p14="http://schemas.microsoft.com/office/powerpoint/2010/main" val="41858417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Gateway</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792F1C-E812-4900-AE97-2C117BDA4124}" type="slidenum">
              <a:rPr lang="en-GB" smtClean="0"/>
              <a:t>44</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8352928"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208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Learning &amp; Development Outcomes</a:t>
            </a:r>
            <a:endParaRPr lang="en-GB" dirty="0"/>
          </a:p>
        </p:txBody>
      </p:sp>
      <p:sp>
        <p:nvSpPr>
          <p:cNvPr id="4" name="Content Placeholder 3"/>
          <p:cNvSpPr>
            <a:spLocks noGrp="1"/>
          </p:cNvSpPr>
          <p:nvPr>
            <p:ph idx="1"/>
          </p:nvPr>
        </p:nvSpPr>
        <p:spPr/>
        <p:txBody>
          <a:bodyPr>
            <a:normAutofit fontScale="70000" lnSpcReduction="20000"/>
          </a:bodyPr>
          <a:lstStyle/>
          <a:p>
            <a:pPr marL="0" indent="0">
              <a:buNone/>
            </a:pPr>
            <a:r>
              <a:rPr lang="en-GB" dirty="0" smtClean="0"/>
              <a:t>By the end of this course you will be able to:</a:t>
            </a:r>
          </a:p>
          <a:p>
            <a:r>
              <a:rPr lang="en-GB" dirty="0" smtClean="0"/>
              <a:t>Discuss bereavement and loss and what these terms mean</a:t>
            </a:r>
          </a:p>
          <a:p>
            <a:r>
              <a:rPr lang="en-GB" dirty="0" smtClean="0"/>
              <a:t>Describe the grieving process and how it impacts on children and young people</a:t>
            </a:r>
          </a:p>
          <a:p>
            <a:r>
              <a:rPr lang="en-GB" dirty="0" smtClean="0"/>
              <a:t>Identify the impact of grief and loss on children and young people</a:t>
            </a:r>
          </a:p>
          <a:p>
            <a:r>
              <a:rPr lang="en-GB" dirty="0" smtClean="0"/>
              <a:t>Demonstrate an understanding of the child’s journey through grief and how their chronological age affects the process</a:t>
            </a:r>
          </a:p>
          <a:p>
            <a:r>
              <a:rPr lang="en-GB" dirty="0" smtClean="0"/>
              <a:t>Initiate strategies for supporting children, young people and their families when experiencing loss</a:t>
            </a:r>
            <a:endParaRPr lang="en-GB" dirty="0"/>
          </a:p>
        </p:txBody>
      </p:sp>
      <p:sp>
        <p:nvSpPr>
          <p:cNvPr id="3" name="Slide Number Placeholder 2"/>
          <p:cNvSpPr>
            <a:spLocks noGrp="1"/>
          </p:cNvSpPr>
          <p:nvPr>
            <p:ph type="sldNum" sz="quarter" idx="10"/>
          </p:nvPr>
        </p:nvSpPr>
        <p:spPr/>
        <p:txBody>
          <a:bodyPr/>
          <a:lstStyle/>
          <a:p>
            <a:fld id="{FD792F1C-E812-4900-AE97-2C117BDA4124}" type="slidenum">
              <a:rPr lang="en-GB" smtClean="0"/>
              <a:t>5</a:t>
            </a:fld>
            <a:endParaRPr lang="en-GB" dirty="0"/>
          </a:p>
        </p:txBody>
      </p:sp>
    </p:spTree>
    <p:extLst>
      <p:ext uri="{BB962C8B-B14F-4D97-AF65-F5344CB8AC3E}">
        <p14:creationId xmlns:p14="http://schemas.microsoft.com/office/powerpoint/2010/main" val="2630525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dirty="0"/>
              <a:t>Terminology</a:t>
            </a:r>
          </a:p>
        </p:txBody>
      </p:sp>
      <p:sp>
        <p:nvSpPr>
          <p:cNvPr id="8195" name="Rectangle 3"/>
          <p:cNvSpPr>
            <a:spLocks noGrp="1" noChangeArrowheads="1"/>
          </p:cNvSpPr>
          <p:nvPr>
            <p:ph idx="1"/>
          </p:nvPr>
        </p:nvSpPr>
        <p:spPr/>
        <p:txBody>
          <a:bodyPr>
            <a:normAutofit fontScale="85000" lnSpcReduction="10000"/>
          </a:bodyPr>
          <a:lstStyle/>
          <a:p>
            <a:pPr>
              <a:lnSpc>
                <a:spcPct val="90000"/>
              </a:lnSpc>
            </a:pPr>
            <a:r>
              <a:rPr lang="en-GB" sz="2800" b="1" dirty="0"/>
              <a:t>Bereavement</a:t>
            </a:r>
          </a:p>
          <a:p>
            <a:pPr>
              <a:lnSpc>
                <a:spcPct val="90000"/>
              </a:lnSpc>
              <a:buFont typeface="Wingdings" pitchFamily="2" charset="2"/>
              <a:buNone/>
            </a:pPr>
            <a:r>
              <a:rPr lang="en-GB" sz="2800" dirty="0"/>
              <a:t>	Refers to the state of having lost someone, or indeed something, significant</a:t>
            </a:r>
          </a:p>
          <a:p>
            <a:pPr>
              <a:lnSpc>
                <a:spcPct val="90000"/>
              </a:lnSpc>
            </a:pPr>
            <a:r>
              <a:rPr lang="en-GB" sz="2800" b="1" dirty="0"/>
              <a:t>Grief</a:t>
            </a:r>
          </a:p>
          <a:p>
            <a:pPr>
              <a:lnSpc>
                <a:spcPct val="90000"/>
              </a:lnSpc>
              <a:buFont typeface="Wingdings" pitchFamily="2" charset="2"/>
              <a:buNone/>
            </a:pPr>
            <a:r>
              <a:rPr lang="en-GB" sz="2800" dirty="0"/>
              <a:t>	Usually means the emotional experience that accompanies a significant loss</a:t>
            </a:r>
          </a:p>
          <a:p>
            <a:pPr>
              <a:lnSpc>
                <a:spcPct val="90000"/>
              </a:lnSpc>
            </a:pPr>
            <a:r>
              <a:rPr lang="en-GB" sz="2800" b="1" dirty="0"/>
              <a:t>Mourning</a:t>
            </a:r>
          </a:p>
          <a:p>
            <a:pPr>
              <a:lnSpc>
                <a:spcPct val="90000"/>
              </a:lnSpc>
              <a:buFont typeface="Wingdings" pitchFamily="2" charset="2"/>
              <a:buNone/>
            </a:pPr>
            <a:r>
              <a:rPr lang="en-GB" sz="2800" dirty="0"/>
              <a:t>	Applies to the activities associated with </a:t>
            </a:r>
            <a:r>
              <a:rPr lang="en-GB" sz="2800" dirty="0" smtClean="0"/>
              <a:t>bereavement</a:t>
            </a:r>
          </a:p>
          <a:p>
            <a:pPr>
              <a:lnSpc>
                <a:spcPct val="90000"/>
              </a:lnSpc>
            </a:pPr>
            <a:r>
              <a:rPr lang="en-GB" sz="2800" b="1" dirty="0" smtClean="0"/>
              <a:t>Loss</a:t>
            </a:r>
            <a:r>
              <a:rPr lang="en-GB" sz="2800" dirty="0" smtClean="0"/>
              <a:t> applies to the feelings associated with all of the above which may be significant or less so…</a:t>
            </a:r>
            <a:endParaRPr lang="en-GB" sz="2800" dirty="0"/>
          </a:p>
        </p:txBody>
      </p:sp>
      <p:sp>
        <p:nvSpPr>
          <p:cNvPr id="2" name="Slide Number Placeholder 1"/>
          <p:cNvSpPr>
            <a:spLocks noGrp="1"/>
          </p:cNvSpPr>
          <p:nvPr>
            <p:ph type="sldNum" sz="quarter" idx="10"/>
          </p:nvPr>
        </p:nvSpPr>
        <p:spPr/>
        <p:txBody>
          <a:bodyPr/>
          <a:lstStyle/>
          <a:p>
            <a:fld id="{FD792F1C-E812-4900-AE97-2C117BDA4124}" type="slidenum">
              <a:rPr lang="en-GB" smtClean="0"/>
              <a:t>6</a:t>
            </a:fld>
            <a:endParaRPr lang="en-GB" dirty="0"/>
          </a:p>
        </p:txBody>
      </p:sp>
    </p:spTree>
    <p:extLst>
      <p:ext uri="{BB962C8B-B14F-4D97-AF65-F5344CB8AC3E}">
        <p14:creationId xmlns:p14="http://schemas.microsoft.com/office/powerpoint/2010/main" val="2309820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Bereavement and Loss</a:t>
            </a:r>
            <a:endParaRPr lang="en-GB" dirty="0"/>
          </a:p>
        </p:txBody>
      </p:sp>
      <p:sp>
        <p:nvSpPr>
          <p:cNvPr id="3" name="Content Placeholder 2"/>
          <p:cNvSpPr>
            <a:spLocks noGrp="1"/>
          </p:cNvSpPr>
          <p:nvPr>
            <p:ph idx="1"/>
          </p:nvPr>
        </p:nvSpPr>
        <p:spPr/>
        <p:txBody>
          <a:bodyPr/>
          <a:lstStyle/>
          <a:p>
            <a:endParaRPr lang="en-GB" dirty="0"/>
          </a:p>
          <a:p>
            <a:endParaRPr lang="en-GB" dirty="0" smtClean="0"/>
          </a:p>
          <a:p>
            <a:r>
              <a:rPr lang="en-GB" dirty="0" smtClean="0"/>
              <a:t>Describe the different types of loss that you have experienced</a:t>
            </a:r>
          </a:p>
          <a:p>
            <a:endParaRPr lang="en-GB" dirty="0"/>
          </a:p>
          <a:p>
            <a:r>
              <a:rPr lang="en-GB" dirty="0" smtClean="0"/>
              <a:t>Identify which types of loss were significant to you and why</a:t>
            </a:r>
          </a:p>
          <a:p>
            <a:endParaRPr lang="en-GB" dirty="0"/>
          </a:p>
        </p:txBody>
      </p:sp>
      <p:sp>
        <p:nvSpPr>
          <p:cNvPr id="5" name="Slide Number Placeholder 4"/>
          <p:cNvSpPr>
            <a:spLocks noGrp="1"/>
          </p:cNvSpPr>
          <p:nvPr>
            <p:ph type="sldNum" sz="quarter" idx="10"/>
          </p:nvPr>
        </p:nvSpPr>
        <p:spPr/>
        <p:txBody>
          <a:bodyPr/>
          <a:lstStyle/>
          <a:p>
            <a:fld id="{FD792F1C-E812-4900-AE97-2C117BDA4124}" type="slidenum">
              <a:rPr lang="en-GB" smtClean="0"/>
              <a:t>7</a:t>
            </a:fld>
            <a:endParaRPr lang="en-GB" dirty="0"/>
          </a:p>
        </p:txBody>
      </p:sp>
      <p:sp>
        <p:nvSpPr>
          <p:cNvPr id="4" name="Oval Callout 3"/>
          <p:cNvSpPr/>
          <p:nvPr/>
        </p:nvSpPr>
        <p:spPr>
          <a:xfrm>
            <a:off x="2674509" y="1268760"/>
            <a:ext cx="3600400" cy="1080120"/>
          </a:xfrm>
          <a:prstGeom prst="wedgeEllipseCallout">
            <a:avLst>
              <a:gd name="adj1" fmla="val -21694"/>
              <a:gd name="adj2" fmla="val 683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Significant Loss?</a:t>
            </a:r>
          </a:p>
        </p:txBody>
      </p:sp>
    </p:spTree>
    <p:extLst>
      <p:ext uri="{BB962C8B-B14F-4D97-AF65-F5344CB8AC3E}">
        <p14:creationId xmlns:p14="http://schemas.microsoft.com/office/powerpoint/2010/main" val="1578642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Bereavement and Loss in Children</a:t>
            </a:r>
            <a:endParaRPr lang="en-GB" dirty="0"/>
          </a:p>
        </p:txBody>
      </p:sp>
      <p:sp>
        <p:nvSpPr>
          <p:cNvPr id="3" name="Content Placeholder 2"/>
          <p:cNvSpPr>
            <a:spLocks noGrp="1"/>
          </p:cNvSpPr>
          <p:nvPr>
            <p:ph idx="1"/>
          </p:nvPr>
        </p:nvSpPr>
        <p:spPr>
          <a:xfrm>
            <a:off x="683568" y="1616358"/>
            <a:ext cx="8229600" cy="4525963"/>
          </a:xfrm>
        </p:spPr>
        <p:txBody>
          <a:bodyPr/>
          <a:lstStyle/>
          <a:p>
            <a:pPr marL="0" indent="0">
              <a:buNone/>
            </a:pPr>
            <a:r>
              <a:rPr lang="en-GB" dirty="0" smtClean="0"/>
              <a:t>What are the different types of loss that a child might experience?</a:t>
            </a:r>
          </a:p>
          <a:p>
            <a:pPr marL="0" indent="0">
              <a:buNone/>
            </a:pPr>
            <a:endParaRPr lang="en-GB" dirty="0"/>
          </a:p>
          <a:p>
            <a:pPr marL="0" indent="0">
              <a:buNone/>
            </a:pPr>
            <a:endParaRPr lang="en-GB" dirty="0"/>
          </a:p>
        </p:txBody>
      </p:sp>
      <p:sp>
        <p:nvSpPr>
          <p:cNvPr id="14" name="Slide Number Placeholder 13"/>
          <p:cNvSpPr>
            <a:spLocks noGrp="1"/>
          </p:cNvSpPr>
          <p:nvPr>
            <p:ph type="sldNum" sz="quarter" idx="10"/>
          </p:nvPr>
        </p:nvSpPr>
        <p:spPr/>
        <p:txBody>
          <a:bodyPr/>
          <a:lstStyle/>
          <a:p>
            <a:fld id="{FD792F1C-E812-4900-AE97-2C117BDA4124}" type="slidenum">
              <a:rPr lang="en-GB" smtClean="0"/>
              <a:t>8</a:t>
            </a:fld>
            <a:endParaRPr lang="en-GB" dirty="0"/>
          </a:p>
        </p:txBody>
      </p:sp>
      <p:sp>
        <p:nvSpPr>
          <p:cNvPr id="4" name="Rectangular Callout 3"/>
          <p:cNvSpPr/>
          <p:nvPr/>
        </p:nvSpPr>
        <p:spPr>
          <a:xfrm>
            <a:off x="1187624" y="3159260"/>
            <a:ext cx="1317848" cy="612648"/>
          </a:xfrm>
          <a:prstGeom prst="wedgeRectCallout">
            <a:avLst>
              <a:gd name="adj1" fmla="val 60938"/>
              <a:gd name="adj2" fmla="val 775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Friend(s)</a:t>
            </a:r>
            <a:endParaRPr lang="en-GB" dirty="0"/>
          </a:p>
        </p:txBody>
      </p:sp>
      <p:sp>
        <p:nvSpPr>
          <p:cNvPr id="5" name="Cloud Callout 4"/>
          <p:cNvSpPr/>
          <p:nvPr/>
        </p:nvSpPr>
        <p:spPr>
          <a:xfrm>
            <a:off x="2843808" y="2927615"/>
            <a:ext cx="1440160" cy="796412"/>
          </a:xfrm>
          <a:prstGeom prst="cloudCallout">
            <a:avLst>
              <a:gd name="adj1" fmla="val 11587"/>
              <a:gd name="adj2" fmla="val 793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 parent</a:t>
            </a:r>
            <a:endParaRPr lang="en-GB" dirty="0"/>
          </a:p>
        </p:txBody>
      </p:sp>
      <p:sp>
        <p:nvSpPr>
          <p:cNvPr id="6" name="Oval Callout 5"/>
          <p:cNvSpPr/>
          <p:nvPr/>
        </p:nvSpPr>
        <p:spPr>
          <a:xfrm>
            <a:off x="5841216" y="2780928"/>
            <a:ext cx="2835239" cy="943099"/>
          </a:xfrm>
          <a:prstGeom prst="wedgeEllipseCallout">
            <a:avLst>
              <a:gd name="adj1" fmla="val -64219"/>
              <a:gd name="adj2" fmla="val 580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As a result of divorce or separation</a:t>
            </a:r>
            <a:endParaRPr lang="en-GB" dirty="0"/>
          </a:p>
        </p:txBody>
      </p:sp>
      <p:sp>
        <p:nvSpPr>
          <p:cNvPr id="7" name="Rounded Rectangular Callout 6"/>
          <p:cNvSpPr/>
          <p:nvPr/>
        </p:nvSpPr>
        <p:spPr>
          <a:xfrm>
            <a:off x="4572000" y="2852936"/>
            <a:ext cx="914400" cy="612648"/>
          </a:xfrm>
          <a:prstGeom prst="wedgeRoundRectCallout">
            <a:avLst>
              <a:gd name="adj1" fmla="val -43055"/>
              <a:gd name="adj2" fmla="val 896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 pet</a:t>
            </a:r>
            <a:endParaRPr lang="en-GB" dirty="0"/>
          </a:p>
        </p:txBody>
      </p:sp>
      <p:sp>
        <p:nvSpPr>
          <p:cNvPr id="8" name="Oval Callout 7"/>
          <p:cNvSpPr/>
          <p:nvPr/>
        </p:nvSpPr>
        <p:spPr>
          <a:xfrm>
            <a:off x="1043608" y="4175792"/>
            <a:ext cx="1389856" cy="612648"/>
          </a:xfrm>
          <a:prstGeom prst="wedgeEllipseCallout">
            <a:avLst>
              <a:gd name="adj1" fmla="val 78931"/>
              <a:gd name="adj2" fmla="val -174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School</a:t>
            </a:r>
            <a:endParaRPr lang="en-GB" dirty="0"/>
          </a:p>
        </p:txBody>
      </p:sp>
      <p:sp>
        <p:nvSpPr>
          <p:cNvPr id="9" name="Oval Callout 8"/>
          <p:cNvSpPr/>
          <p:nvPr/>
        </p:nvSpPr>
        <p:spPr>
          <a:xfrm>
            <a:off x="5309343" y="4942328"/>
            <a:ext cx="2103258" cy="746756"/>
          </a:xfrm>
          <a:prstGeom prst="wedgeEllipseCallout">
            <a:avLst>
              <a:gd name="adj1" fmla="val -55532"/>
              <a:gd name="adj2" fmla="val -523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Transition/</a:t>
            </a:r>
          </a:p>
          <a:p>
            <a:pPr algn="ctr"/>
            <a:r>
              <a:rPr lang="en-GB" dirty="0" smtClean="0"/>
              <a:t>milestones</a:t>
            </a:r>
            <a:endParaRPr lang="en-GB" dirty="0"/>
          </a:p>
        </p:txBody>
      </p:sp>
      <p:sp>
        <p:nvSpPr>
          <p:cNvPr id="10" name="Cloud Callout 9"/>
          <p:cNvSpPr/>
          <p:nvPr/>
        </p:nvSpPr>
        <p:spPr>
          <a:xfrm>
            <a:off x="3347864" y="5315706"/>
            <a:ext cx="1385187" cy="612648"/>
          </a:xfrm>
          <a:prstGeom prst="cloudCallout">
            <a:avLst>
              <a:gd name="adj1" fmla="val 12036"/>
              <a:gd name="adj2" fmla="val -1093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Home</a:t>
            </a:r>
            <a:endParaRPr lang="en-GB" dirty="0"/>
          </a:p>
        </p:txBody>
      </p:sp>
      <p:sp>
        <p:nvSpPr>
          <p:cNvPr id="11" name="Rounded Rectangular Callout 10"/>
          <p:cNvSpPr/>
          <p:nvPr/>
        </p:nvSpPr>
        <p:spPr>
          <a:xfrm>
            <a:off x="2051720" y="5003447"/>
            <a:ext cx="1152128" cy="612648"/>
          </a:xfrm>
          <a:prstGeom prst="wedgeRoundRectCallout">
            <a:avLst>
              <a:gd name="adj1" fmla="val 42819"/>
              <a:gd name="adj2" fmla="val -822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Sibling</a:t>
            </a:r>
            <a:endParaRPr lang="en-GB" dirty="0"/>
          </a:p>
        </p:txBody>
      </p:sp>
      <p:sp>
        <p:nvSpPr>
          <p:cNvPr id="12" name="Cloud Callout 11"/>
          <p:cNvSpPr/>
          <p:nvPr/>
        </p:nvSpPr>
        <p:spPr>
          <a:xfrm>
            <a:off x="5961391" y="3850601"/>
            <a:ext cx="1451210" cy="849635"/>
          </a:xfrm>
          <a:prstGeom prst="cloudCallout">
            <a:avLst>
              <a:gd name="adj1" fmla="val -93560"/>
              <a:gd name="adj2" fmla="val 19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Grand</a:t>
            </a:r>
          </a:p>
          <a:p>
            <a:pPr algn="ctr"/>
            <a:r>
              <a:rPr lang="en-GB" dirty="0" smtClean="0"/>
              <a:t>parent</a:t>
            </a:r>
            <a:endParaRPr lang="en-GB" dirty="0"/>
          </a:p>
        </p:txBody>
      </p:sp>
      <p:sp>
        <p:nvSpPr>
          <p:cNvPr id="13" name="TextBox 12"/>
          <p:cNvSpPr txBox="1"/>
          <p:nvPr/>
        </p:nvSpPr>
        <p:spPr>
          <a:xfrm>
            <a:off x="3616926" y="4190607"/>
            <a:ext cx="1243105" cy="369332"/>
          </a:xfrm>
          <a:prstGeom prst="rect">
            <a:avLst/>
          </a:prstGeom>
          <a:noFill/>
        </p:spPr>
        <p:txBody>
          <a:bodyPr wrap="square" rtlCol="0">
            <a:spAutoFit/>
          </a:bodyPr>
          <a:lstStyle/>
          <a:p>
            <a:r>
              <a:rPr lang="en-GB" dirty="0" smtClean="0"/>
              <a:t>Loss of…</a:t>
            </a:r>
            <a:endParaRPr lang="en-GB" dirty="0"/>
          </a:p>
        </p:txBody>
      </p:sp>
    </p:spTree>
    <p:extLst>
      <p:ext uri="{BB962C8B-B14F-4D97-AF65-F5344CB8AC3E}">
        <p14:creationId xmlns:p14="http://schemas.microsoft.com/office/powerpoint/2010/main" val="3481346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grief process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Bereavement can occur when there is a significant loss to that person</a:t>
            </a:r>
          </a:p>
          <a:p>
            <a:endParaRPr lang="en-GB" dirty="0"/>
          </a:p>
          <a:p>
            <a:r>
              <a:rPr lang="en-GB" dirty="0" smtClean="0"/>
              <a:t>The significance of the loss is individual to each person</a:t>
            </a:r>
          </a:p>
          <a:p>
            <a:endParaRPr lang="en-GB" dirty="0"/>
          </a:p>
          <a:p>
            <a:r>
              <a:rPr lang="en-GB" dirty="0" smtClean="0"/>
              <a:t>The ways in which people deal with their feelings surrounding loss will also be different</a:t>
            </a:r>
            <a:endParaRPr lang="en-GB" dirty="0"/>
          </a:p>
        </p:txBody>
      </p:sp>
      <p:sp>
        <p:nvSpPr>
          <p:cNvPr id="4" name="Slide Number Placeholder 3"/>
          <p:cNvSpPr>
            <a:spLocks noGrp="1"/>
          </p:cNvSpPr>
          <p:nvPr>
            <p:ph type="sldNum" sz="quarter" idx="10"/>
          </p:nvPr>
        </p:nvSpPr>
        <p:spPr/>
        <p:txBody>
          <a:bodyPr/>
          <a:lstStyle/>
          <a:p>
            <a:fld id="{FD792F1C-E812-4900-AE97-2C117BDA4124}" type="slidenum">
              <a:rPr lang="en-GB" smtClean="0"/>
              <a:t>9</a:t>
            </a:fld>
            <a:endParaRPr lang="en-GB" dirty="0"/>
          </a:p>
        </p:txBody>
      </p:sp>
    </p:spTree>
    <p:extLst>
      <p:ext uri="{BB962C8B-B14F-4D97-AF65-F5344CB8AC3E}">
        <p14:creationId xmlns:p14="http://schemas.microsoft.com/office/powerpoint/2010/main" val="3529882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L_and_D_PowerPoint_Templa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WSCC Document" ma:contentTypeID="0x01010008FB9B3217D433459C91B5CF793C1D7900CF38D760509B684C9B3B6C47AD294A5A" ma:contentTypeVersion="3" ma:contentTypeDescription="" ma:contentTypeScope="" ma:versionID="5f9f88f5a86593b56f7b5d703f09a056">
  <xsd:schema xmlns:xsd="http://www.w3.org/2001/XMLSchema" xmlns:xs="http://www.w3.org/2001/XMLSchema" xmlns:p="http://schemas.microsoft.com/office/2006/metadata/properties" xmlns:ns1="http://schemas.microsoft.com/sharepoint/v3" xmlns:ns2="1209568c-8f7e-4a25-939e-4f22fd0c2b25" targetNamespace="http://schemas.microsoft.com/office/2006/metadata/properties" ma:root="true" ma:fieldsID="2cf4b354ae0ebec5817f52168537cd30" ns1:_="" ns2:_="">
    <xsd:import namespace="http://schemas.microsoft.com/sharepoint/v3"/>
    <xsd:import namespace="1209568c-8f7e-4a25-939e-4f22fd0c2b25"/>
    <xsd:element name="properties">
      <xsd:complexType>
        <xsd:sequence>
          <xsd:element name="documentManagement">
            <xsd:complexType>
              <xsd:all>
                <xsd:element ref="ns2:j5da7913ca98450ab299b9b62231058f" minOccurs="0"/>
                <xsd:element ref="ns2:TaxCatchAll" minOccurs="0"/>
                <xsd:element ref="ns2:TaxCatchAllLabel" minOccurs="0"/>
                <xsd:element ref="ns1:CSMeta2010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SMeta2010Field" ma:index="12" nillable="true" ma:displayName="Classification Status" ma:internalName="CSMeta2010Field"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09568c-8f7e-4a25-939e-4f22fd0c2b25" elementFormDefault="qualified">
    <xsd:import namespace="http://schemas.microsoft.com/office/2006/documentManagement/types"/>
    <xsd:import namespace="http://schemas.microsoft.com/office/infopath/2007/PartnerControls"/>
    <xsd:element name="j5da7913ca98450ab299b9b62231058f" ma:index="8" nillable="true" ma:taxonomy="true" ma:internalName="j5da7913ca98450ab299b9b62231058f" ma:taxonomyFieldName="WSCC_x0020_Category" ma:displayName="WSCC Category" ma:default="" ma:fieldId="{35da7913-ca98-450a-b299-b9b62231058f}" ma:taxonomyMulti="true" ma:sspId="73f0a195-02ac-4a72-b655-6664c0f36d60" ma:termSetId="7de65220-e004-4a12-a7da-04480380f206"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2d581c53-7b7e-4c67-94da-1e90aa7d2060}" ma:internalName="TaxCatchAll" ma:showField="CatchAllData" ma:web="a7b96691-557c-4411-9d48-a00e6f2ebe7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2d581c53-7b7e-4c67-94da-1e90aa7d2060}" ma:internalName="TaxCatchAllLabel" ma:readOnly="true" ma:showField="CatchAllDataLabel" ma:web="a7b96691-557c-4411-9d48-a00e6f2ebe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SMeta2010Field xmlns="http://schemas.microsoft.com/sharepoint/v3">726ead20-316d-4316-a88b-f37bf4549722;2014-09-10 09:46:46;AUTOCLASSIFIED;WSCC Category:2014-09-10 09:46:46|False||AUTOCLASSIFIED|2014-09-10 09:46:46|UNDEFINED;False</CSMeta2010Field>
    <j5da7913ca98450ab299b9b62231058f xmlns="1209568c-8f7e-4a25-939e-4f22fd0c2b25">
      <Terms xmlns="http://schemas.microsoft.com/office/infopath/2007/PartnerControls">
        <TermInfo xmlns="http://schemas.microsoft.com/office/infopath/2007/PartnerControls">
          <TermName xmlns="http://schemas.microsoft.com/office/infopath/2007/PartnerControls">Community:Life events:Death:Bereavement</TermName>
          <TermId xmlns="http://schemas.microsoft.com/office/infopath/2007/PartnerControls">10c94249-70b9-4549-a8da-ca3fd1f6c6dd</TermId>
        </TermInfo>
        <TermInfo xmlns="http://schemas.microsoft.com/office/infopath/2007/PartnerControls">
          <TermName xmlns="http://schemas.microsoft.com/office/infopath/2007/PartnerControls">Community:People:Age groups:Children</TermName>
          <TermId xmlns="http://schemas.microsoft.com/office/infopath/2007/PartnerControls">4447451e-cfd8-4ef3-bf8d-753597667dbc</TermId>
        </TermInfo>
        <TermInfo xmlns="http://schemas.microsoft.com/office/infopath/2007/PartnerControls">
          <TermName xmlns="http://schemas.microsoft.com/office/infopath/2007/PartnerControls">Community:People:Age groups:Children:Boys</TermName>
          <TermId xmlns="http://schemas.microsoft.com/office/infopath/2007/PartnerControls">3c3aec79-546d-455a-8f96-ed55b8c3eb7d</TermId>
        </TermInfo>
        <TermInfo xmlns="http://schemas.microsoft.com/office/infopath/2007/PartnerControls">
          <TermName xmlns="http://schemas.microsoft.com/office/infopath/2007/PartnerControls">Community:People:Families</TermName>
          <TermId xmlns="http://schemas.microsoft.com/office/infopath/2007/PartnerControls">3a00cbba-9a60-485e-868a-a3f65d0ad87a</TermId>
        </TermInfo>
        <TermInfo xmlns="http://schemas.microsoft.com/office/infopath/2007/PartnerControls">
          <TermName xmlns="http://schemas.microsoft.com/office/infopath/2007/PartnerControls">Community:Health</TermName>
          <TermId xmlns="http://schemas.microsoft.com/office/infopath/2007/PartnerControls">078337a1-f6dd-4abe-a82e-cb20356222c1</TermId>
        </TermInfo>
        <TermInfo xmlns="http://schemas.microsoft.com/office/infopath/2007/PartnerControls">
          <TermName xmlns="http://schemas.microsoft.com/office/infopath/2007/PartnerControls">Community:People:Families:Parents</TermName>
          <TermId xmlns="http://schemas.microsoft.com/office/infopath/2007/PartnerControls">ecaaa019-dd73-45e1-aa15-f0e0576749fc</TermId>
        </TermInfo>
        <TermInfo xmlns="http://schemas.microsoft.com/office/infopath/2007/PartnerControls">
          <TermName xmlns="http://schemas.microsoft.com/office/infopath/2007/PartnerControls">Care services:Children and families care services:Supporting children:Health</TermName>
          <TermId xmlns="http://schemas.microsoft.com/office/infopath/2007/PartnerControls">1f9a135f-a79b-4635-8b97-525e3bb2aa8a</TermId>
        </TermInfo>
        <TermInfo xmlns="http://schemas.microsoft.com/office/infopath/2007/PartnerControls">
          <TermName xmlns="http://schemas.microsoft.com/office/infopath/2007/PartnerControls">Community:Life events:Marriage and cohabitation:Divorce</TermName>
          <TermId xmlns="http://schemas.microsoft.com/office/infopath/2007/PartnerControls">5522a56e-c3c5-49b5-bd84-bbd8de5cd284</TermId>
        </TermInfo>
        <TermInfo xmlns="http://schemas.microsoft.com/office/infopath/2007/PartnerControls">
          <TermName xmlns="http://schemas.microsoft.com/office/infopath/2007/PartnerControls">Care services:Children and families care services:Supporting children</TermName>
          <TermId xmlns="http://schemas.microsoft.com/office/infopath/2007/PartnerControls">153159e6-8ea2-4ea3-8032-7e79c2762821</TermId>
        </TermInfo>
        <TermInfo xmlns="http://schemas.microsoft.com/office/infopath/2007/PartnerControls">
          <TermName xmlns="http://schemas.microsoft.com/office/infopath/2007/PartnerControls">Business services:Information and communication technology:Infrastructure:Communication channels:Mobile telephones</TermName>
          <TermId xmlns="http://schemas.microsoft.com/office/infopath/2007/PartnerControls">baab62d1-3fd4-46b4-86d8-3549c15a5fc7</TermId>
        </TermInfo>
        <TermInfo xmlns="http://schemas.microsoft.com/office/infopath/2007/PartnerControls">
          <TermName xmlns="http://schemas.microsoft.com/office/infopath/2007/PartnerControls">Community:Care:Counselling</TermName>
          <TermId xmlns="http://schemas.microsoft.com/office/infopath/2007/PartnerControls">8068b1cf-99c9-4da5-9949-1ad8ef1034ae</TermId>
        </TermInfo>
        <TermInfo xmlns="http://schemas.microsoft.com/office/infopath/2007/PartnerControls">
          <TermName xmlns="http://schemas.microsoft.com/office/infopath/2007/PartnerControls">Community:Health:Mental health</TermName>
          <TermId xmlns="http://schemas.microsoft.com/office/infopath/2007/PartnerControls">672c2eee-a131-4fe0-b23b-b7e9aa386fca</TermId>
        </TermInfo>
        <TermInfo xmlns="http://schemas.microsoft.com/office/infopath/2007/PartnerControls">
          <TermName xmlns="http://schemas.microsoft.com/office/infopath/2007/PartnerControls">Environment:Land:Landscaping</TermName>
          <TermId xmlns="http://schemas.microsoft.com/office/infopath/2007/PartnerControls">a4d800a6-d52d-4e17-8a77-0c350e3125d3</TermId>
        </TermInfo>
        <TermInfo xmlns="http://schemas.microsoft.com/office/infopath/2007/PartnerControls">
          <TermName xmlns="http://schemas.microsoft.com/office/infopath/2007/PartnerControls">Community:Social and support groups:Bereavement groups</TermName>
          <TermId xmlns="http://schemas.microsoft.com/office/infopath/2007/PartnerControls">226a8efa-44a6-44dc-9d59-6077f608be87</TermId>
        </TermInfo>
        <TermInfo xmlns="http://schemas.microsoft.com/office/infopath/2007/PartnerControls">
          <TermName xmlns="http://schemas.microsoft.com/office/infopath/2007/PartnerControls">Community:Health:Therapeutic procedures:Counselling</TermName>
          <TermId xmlns="http://schemas.microsoft.com/office/infopath/2007/PartnerControls">387d7945-1c4a-4c13-ba20-3cbd3cebeadc</TermId>
        </TermInfo>
        <TermInfo xmlns="http://schemas.microsoft.com/office/infopath/2007/PartnerControls">
          <TermName xmlns="http://schemas.microsoft.com/office/infopath/2007/PartnerControls">Business services:Business services strategy:Health and safety strategy</TermName>
          <TermId xmlns="http://schemas.microsoft.com/office/infopath/2007/PartnerControls">c358bcba-d9bf-4ca4-a96e-2664df3ed5e1</TermId>
        </TermInfo>
      </Terms>
    </j5da7913ca98450ab299b9b62231058f>
    <TaxCatchAll xmlns="1209568c-8f7e-4a25-939e-4f22fd0c2b25">
      <Value>182</Value>
      <Value>89</Value>
      <Value>133</Value>
      <Value>109</Value>
      <Value>1018</Value>
      <Value>107</Value>
      <Value>403</Value>
      <Value>57</Value>
      <Value>232</Value>
      <Value>698</Value>
      <Value>514</Value>
      <Value>581</Value>
      <Value>120</Value>
      <Value>257</Value>
      <Value>347</Value>
      <Value>557</Value>
    </TaxCatchAll>
  </documentManagement>
</p:properties>
</file>

<file path=customXml/item4.xml><?xml version="1.0" encoding="utf-8"?>
<?mso-contentType ?>
<SharedContentType xmlns="Microsoft.SharePoint.Taxonomy.ContentTypeSync" SourceId="73f0a195-02ac-4a72-b655-6664c0f36d60" ContentTypeId="0x01010008FB9B3217D433459C91B5CF793C1D79" PreviousValue="false"/>
</file>

<file path=customXml/item5.xml><?xml version="1.0" encoding="utf-8"?>
<?mso-contentType ?>
<spe:Receivers xmlns:spe="http://schemas.microsoft.com/sharepoint/events">
  <Receiver>
    <Name>ItemUpdatedEventHandlerForConceptSearch</Name>
    <Synchronization>Asynchronous</Synchronization>
    <Type>10002</Type>
    <SequenceNumber>10001</SequenceNumber>
    <Assembly>conceptSearching.Sharepoint.ContentTypes2010, Version=1.0.0.0, Culture=neutral, PublicKeyToken=858f8f13980e4745</Assembly>
    <Class>conceptSearching.Sharepoint.ContentTypes2010.CSHandleEvent</Class>
    <Data/>
    <Filter/>
  </Receiver>
  <Receiver>
    <Name>ItemCheckedInEventHandlerForConceptSearch</Name>
    <Synchronization>Asynchronous</Synchronization>
    <Type>10004</Type>
    <SequenceNumber>10002</SequenceNumber>
    <Assembly>conceptSearching.Sharepoint.ContentTypes2010, Version=1.0.0.0, Culture=neutral, PublicKeyToken=858f8f13980e4745</Assembly>
    <Class>conceptSearching.Sharepoint.ContentTypes2010.CSHandleEvent</Class>
    <Data/>
    <Filter/>
  </Receiver>
  <Receiver>
    <Name>ItemUncheckedOutEventHandlerForConceptSearch</Name>
    <Synchronization>Asynchronous</Synchronization>
    <Type>10006</Type>
    <SequenceNumber>10003</SequenceNumber>
    <Assembly>conceptSearching.Sharepoint.ContentTypes2010, Version=1.0.0.0, Culture=neutral, PublicKeyToken=858f8f13980e4745</Assembly>
    <Class>conceptSearching.Sharepoint.ContentTypes2010.CSHandleEvent</Class>
    <Data/>
    <Filter/>
  </Receiver>
  <Receiver>
    <Name>ItemAddedEventHandlerForConceptSearch</Name>
    <Synchronization>Asynchronous</Synchronization>
    <Type>10001</Type>
    <SequenceNumber>10004</SequenceNumber>
    <Assembly>conceptSearching.Sharepoint.ContentTypes2010, Version=1.0.0.0, Culture=neutral, PublicKeyToken=858f8f13980e4745</Assembly>
    <Class>conceptSearching.Sharepoint.ContentTypes2010.CSHandleEvent</Class>
    <Data/>
    <Filter/>
  </Receiver>
  <Receiver>
    <Name>ItemFileMovedEventHandlerForConceptSearch</Name>
    <Synchronization>Asynchronous</Synchronization>
    <Type>10009</Type>
    <SequenceNumber>10005</SequenceNumber>
    <Assembly>conceptSearching.Sharepoint.ContentTypes2010, Version=1.0.0.0, Culture=neutral, PublicKeyToken=858f8f13980e4745</Assembly>
    <Class>conceptSearching.Sharepoint.ContentTypes2010.CSHandleEvent</Class>
    <Data/>
    <Filter/>
  </Receiver>
  <Receiver>
    <Name>ItemDeletedEventHandlerForConceptSearch</Name>
    <Synchronization>Asynchronous</Synchronization>
    <Type>10003</Type>
    <SequenceNumber>10006</SequenceNumber>
    <Assembly>conceptSearching.Sharepoint.ContentTypes2010, Version=1.0.0.0, Culture=neutral, PublicKeyToken=858f8f13980e4745</Assembly>
    <Class>conceptSearching.Sharepoint.ContentTypes2010.CSHandleEvent</Class>
    <Data/>
    <Filter/>
  </Receiver>
</spe:Receivers>
</file>

<file path=customXml/itemProps1.xml><?xml version="1.0" encoding="utf-8"?>
<ds:datastoreItem xmlns:ds="http://schemas.openxmlformats.org/officeDocument/2006/customXml" ds:itemID="{B0CE8326-0689-4977-86A2-3E2323BC685A}"/>
</file>

<file path=customXml/itemProps2.xml><?xml version="1.0" encoding="utf-8"?>
<ds:datastoreItem xmlns:ds="http://schemas.openxmlformats.org/officeDocument/2006/customXml" ds:itemID="{A31BECF5-C29A-435E-9064-43F252BEF5CA}"/>
</file>

<file path=customXml/itemProps3.xml><?xml version="1.0" encoding="utf-8"?>
<ds:datastoreItem xmlns:ds="http://schemas.openxmlformats.org/officeDocument/2006/customXml" ds:itemID="{6C808171-4F8A-4A79-8E00-80F13A2B6F64}"/>
</file>

<file path=customXml/itemProps4.xml><?xml version="1.0" encoding="utf-8"?>
<ds:datastoreItem xmlns:ds="http://schemas.openxmlformats.org/officeDocument/2006/customXml" ds:itemID="{A5A3AC8F-D88B-4573-B4F8-D7596C4DA333}"/>
</file>

<file path=customXml/itemProps5.xml><?xml version="1.0" encoding="utf-8"?>
<ds:datastoreItem xmlns:ds="http://schemas.openxmlformats.org/officeDocument/2006/customXml" ds:itemID="{F965C6E3-5FD7-4207-BE7A-208B380B99CD}"/>
</file>

<file path=docProps/app.xml><?xml version="1.0" encoding="utf-8"?>
<Properties xmlns="http://schemas.openxmlformats.org/officeDocument/2006/extended-properties" xmlns:vt="http://schemas.openxmlformats.org/officeDocument/2006/docPropsVTypes">
  <Template>L_and_D_PowerPoint_Template</Template>
  <TotalTime>1653</TotalTime>
  <Words>1686</Words>
  <Application>Microsoft Office PowerPoint</Application>
  <PresentationFormat>On-screen Show (4:3)</PresentationFormat>
  <Paragraphs>296</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L_and_D_PowerPoint_Template</vt:lpstr>
      <vt:lpstr>Bereavement and Loss for people supporting Children</vt:lpstr>
      <vt:lpstr>Welcome</vt:lpstr>
      <vt:lpstr>Aims</vt:lpstr>
      <vt:lpstr>A Grief Observed by C.S. Lewis</vt:lpstr>
      <vt:lpstr>Learning &amp; Development Outcomes</vt:lpstr>
      <vt:lpstr>Terminology</vt:lpstr>
      <vt:lpstr>Bereavement and Loss</vt:lpstr>
      <vt:lpstr>Bereavement and Loss in Children</vt:lpstr>
      <vt:lpstr>The grief process</vt:lpstr>
      <vt:lpstr>Break</vt:lpstr>
      <vt:lpstr>Factors that can influence bereavement and loss</vt:lpstr>
      <vt:lpstr>Relationships</vt:lpstr>
      <vt:lpstr>PowerPoint Presentation</vt:lpstr>
      <vt:lpstr>Current theories of grief and bereavement</vt:lpstr>
      <vt:lpstr>Worden (2003)</vt:lpstr>
      <vt:lpstr>The four tasks of grieving</vt:lpstr>
      <vt:lpstr>PowerPoint Presentation</vt:lpstr>
      <vt:lpstr>Attachment Theory</vt:lpstr>
      <vt:lpstr>Grief theories cont.</vt:lpstr>
      <vt:lpstr>Stage and phase models</vt:lpstr>
      <vt:lpstr>Sugarman (2001)</vt:lpstr>
      <vt:lpstr>Sugarman (2001) cont./…</vt:lpstr>
      <vt:lpstr>Stroebe and Schut (1999)</vt:lpstr>
      <vt:lpstr>Lazarus and Folkman (1984)</vt:lpstr>
      <vt:lpstr>Children and Young People’s experience</vt:lpstr>
      <vt:lpstr>PowerPoint Presentation</vt:lpstr>
      <vt:lpstr>Lunch</vt:lpstr>
      <vt:lpstr>Children and their grief experience</vt:lpstr>
      <vt:lpstr>The experience of bereavement</vt:lpstr>
      <vt:lpstr>Developmental Grief is…</vt:lpstr>
      <vt:lpstr>PowerPoint Presentation</vt:lpstr>
      <vt:lpstr>Supporting Children</vt:lpstr>
      <vt:lpstr>Divorce and Separation</vt:lpstr>
      <vt:lpstr>Communication</vt:lpstr>
      <vt:lpstr>Break</vt:lpstr>
      <vt:lpstr>Activity to promote well being…</vt:lpstr>
      <vt:lpstr>Memory Box</vt:lpstr>
      <vt:lpstr>Remembering</vt:lpstr>
      <vt:lpstr>Activities to promote remembering…</vt:lpstr>
      <vt:lpstr>Divorce and separation</vt:lpstr>
      <vt:lpstr>Anger (podcast)</vt:lpstr>
      <vt:lpstr>Bereavement and Loss</vt:lpstr>
      <vt:lpstr>Bereavement /War/Disaster</vt:lpstr>
      <vt:lpstr>Learning Gateway</vt:lpstr>
    </vt:vector>
  </TitlesOfParts>
  <Company>WSCC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Bereavement</dc:title>
  <dc:creator>Debbie Boys</dc:creator>
  <cp:lastModifiedBy>Debbie Boys</cp:lastModifiedBy>
  <cp:revision>62</cp:revision>
  <cp:lastPrinted>2014-03-12T13:48:35Z</cp:lastPrinted>
  <dcterms:created xsi:type="dcterms:W3CDTF">2012-12-17T12:54:32Z</dcterms:created>
  <dcterms:modified xsi:type="dcterms:W3CDTF">2014-08-19T09:29:52Z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0x01010008FB9B3217D433459C91B5CF793C1D7900CF38D760509B684C9B3B6C47AD294A5A</vt:lpwstr>
  </property>
  <property fmtid="{D5CDD505-2E9C-101B-9397-08002B2CF9AE}" pid="3" name="WSCC Category">
    <vt:lpwstr>557;#Community:Life events:Death:Bereavement|10c94249-70b9-4549-a8da-ca3fd1f6c6dd;#109;#Community:People:Age groups:Children|4447451e-cfd8-4ef3-bf8d-753597667dbc;#182;#Community:People:Age groups:Children:Boys|3c3aec79-546d-455a-8f96-ed55b8c3eb7d;#107;#Community:People:Families|3a00cbba-9a60-485e-868a-a3f65d0ad87a;#347;#Community:Health|078337a1-f6dd-4abe-a82e-cb20356222c1;#133;#Community:People:Families:Parents|ecaaa019-dd73-45e1-aa15-f0e0576749fc;#120;#Care services:Children and families care services:Supporting children:Health|1f9a135f-a79b-4635-8b97-525e3bb2aa8a;#581;#Community:Life events:Marriage and cohabitation:Divorce|5522a56e-c3c5-49b5-bd84-bbd8de5cd284;#514;#Care services:Children and families care services:Supporting children|153159e6-8ea2-4ea3-8032-7e79c2762821;#57;#Business services:Information and communication technology:Infrastructure:Communication channels:Mobile telephones|baab62d1-3fd4-46b4-86d8-3549c15a5fc7;#257;#Community:Care:Counselling|8068b1cf-99c9-4da5-9949-1ad8ef1034ae;#89;#Community:Health:Mental health|672c2eee-a131-4fe0-b23b-b7e9aa386fca;#232;#Environment:Land:Landscaping|a4d800a6-d52d-4e17-8a77-0c350e3125d3;#698;#Community:Social and support groups:Bereavement groups|226a8efa-44a6-44dc-9d59-6077f608be87;#1018;#Community:Health:Therapeutic procedures:Counselling|387d7945-1c4a-4c13-ba20-3cbd3cebeadc;#403;#Business services:Business services strategy:Health and safety strategy|c358bcba-d9bf-4ca4-a96e-2664df3ed5e1</vt:lpwstr>
  </property>
</Properties>
</file>